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0"/>
  </p:notesMasterIdLst>
  <p:sldIdLst>
    <p:sldId id="256" r:id="rId2"/>
    <p:sldId id="305" r:id="rId3"/>
    <p:sldId id="257" r:id="rId4"/>
    <p:sldId id="275" r:id="rId5"/>
    <p:sldId id="306" r:id="rId6"/>
    <p:sldId id="263" r:id="rId7"/>
    <p:sldId id="261" r:id="rId8"/>
    <p:sldId id="258" r:id="rId9"/>
    <p:sldId id="437" r:id="rId10"/>
    <p:sldId id="259" r:id="rId11"/>
    <p:sldId id="436" r:id="rId12"/>
    <p:sldId id="260" r:id="rId13"/>
    <p:sldId id="268" r:id="rId14"/>
    <p:sldId id="434" r:id="rId15"/>
    <p:sldId id="435" r:id="rId16"/>
    <p:sldId id="403" r:id="rId17"/>
    <p:sldId id="428" r:id="rId18"/>
    <p:sldId id="390" r:id="rId19"/>
    <p:sldId id="289" r:id="rId20"/>
    <p:sldId id="267" r:id="rId21"/>
    <p:sldId id="433" r:id="rId22"/>
    <p:sldId id="407" r:id="rId23"/>
    <p:sldId id="330" r:id="rId24"/>
    <p:sldId id="412" r:id="rId25"/>
    <p:sldId id="413" r:id="rId26"/>
    <p:sldId id="438" r:id="rId27"/>
    <p:sldId id="386" r:id="rId28"/>
    <p:sldId id="380" r:id="rId29"/>
    <p:sldId id="440" r:id="rId30"/>
    <p:sldId id="376" r:id="rId31"/>
    <p:sldId id="392" r:id="rId32"/>
    <p:sldId id="384" r:id="rId33"/>
    <p:sldId id="383" r:id="rId34"/>
    <p:sldId id="374" r:id="rId35"/>
    <p:sldId id="385" r:id="rId36"/>
    <p:sldId id="393" r:id="rId37"/>
    <p:sldId id="416" r:id="rId38"/>
    <p:sldId id="417" r:id="rId39"/>
    <p:sldId id="418" r:id="rId40"/>
    <p:sldId id="419" r:id="rId41"/>
    <p:sldId id="420" r:id="rId42"/>
    <p:sldId id="421" r:id="rId43"/>
    <p:sldId id="423" r:id="rId44"/>
    <p:sldId id="424" r:id="rId45"/>
    <p:sldId id="375" r:id="rId46"/>
    <p:sldId id="425" r:id="rId47"/>
    <p:sldId id="426" r:id="rId48"/>
    <p:sldId id="430" r:id="rId49"/>
    <p:sldId id="427" r:id="rId50"/>
    <p:sldId id="409" r:id="rId51"/>
    <p:sldId id="439" r:id="rId52"/>
    <p:sldId id="327" r:id="rId53"/>
    <p:sldId id="309" r:id="rId54"/>
    <p:sldId id="411" r:id="rId55"/>
    <p:sldId id="310" r:id="rId56"/>
    <p:sldId id="396" r:id="rId57"/>
    <p:sldId id="441" r:id="rId58"/>
    <p:sldId id="36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097DD5-2E57-8C49-A2BA-BA7FFB4C758F}">
          <p14:sldIdLst>
            <p14:sldId id="256"/>
            <p14:sldId id="305"/>
            <p14:sldId id="257"/>
            <p14:sldId id="275"/>
            <p14:sldId id="306"/>
            <p14:sldId id="263"/>
            <p14:sldId id="261"/>
            <p14:sldId id="258"/>
            <p14:sldId id="437"/>
            <p14:sldId id="259"/>
            <p14:sldId id="436"/>
            <p14:sldId id="260"/>
          </p14:sldIdLst>
        </p14:section>
        <p14:section name="Example" id="{0F08E890-CE48-6D42-9DF7-337743625A83}">
          <p14:sldIdLst>
            <p14:sldId id="268"/>
            <p14:sldId id="434"/>
            <p14:sldId id="435"/>
          </p14:sldIdLst>
        </p14:section>
        <p14:section name="Python" id="{26E2909B-D052-DE41-96CB-2A862B11EF1A}">
          <p14:sldIdLst>
            <p14:sldId id="403"/>
            <p14:sldId id="428"/>
            <p14:sldId id="390"/>
            <p14:sldId id="289"/>
            <p14:sldId id="267"/>
            <p14:sldId id="433"/>
            <p14:sldId id="407"/>
            <p14:sldId id="330"/>
          </p14:sldIdLst>
        </p14:section>
        <p14:section name="How to write a program" id="{41E4898D-5533-FA40-BFA7-14C01439D61C}">
          <p14:sldIdLst>
            <p14:sldId id="412"/>
            <p14:sldId id="413"/>
            <p14:sldId id="438"/>
            <p14:sldId id="386"/>
            <p14:sldId id="380"/>
            <p14:sldId id="440"/>
            <p14:sldId id="376"/>
            <p14:sldId id="392"/>
            <p14:sldId id="384"/>
            <p14:sldId id="383"/>
            <p14:sldId id="374"/>
            <p14:sldId id="385"/>
          </p14:sldIdLst>
        </p14:section>
        <p14:section name="Challenges" id="{1876AE9E-A396-BD4A-902C-509DB589B2F4}">
          <p14:sldIdLst>
            <p14:sldId id="393"/>
            <p14:sldId id="416"/>
            <p14:sldId id="417"/>
            <p14:sldId id="418"/>
            <p14:sldId id="419"/>
            <p14:sldId id="420"/>
            <p14:sldId id="421"/>
            <p14:sldId id="423"/>
            <p14:sldId id="424"/>
            <p14:sldId id="375"/>
            <p14:sldId id="425"/>
            <p14:sldId id="426"/>
            <p14:sldId id="430"/>
            <p14:sldId id="427"/>
          </p14:sldIdLst>
        </p14:section>
        <p14:section name="Pseudocode" id="{1D9FC21F-01AE-0F4E-A71E-87E2BED3B4B8}">
          <p14:sldIdLst>
            <p14:sldId id="409"/>
            <p14:sldId id="439"/>
            <p14:sldId id="327"/>
            <p14:sldId id="309"/>
            <p14:sldId id="411"/>
            <p14:sldId id="310"/>
            <p14:sldId id="396"/>
            <p14:sldId id="44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1"/>
    <p:restoredTop sz="86498"/>
  </p:normalViewPr>
  <p:slideViewPr>
    <p:cSldViewPr snapToGrid="0" snapToObjects="1">
      <p:cViewPr varScale="1">
        <p:scale>
          <a:sx n="128" d="100"/>
          <a:sy n="128" d="100"/>
        </p:scale>
        <p:origin x="200" y="5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5/4/22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dirty="0"/>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dirty="0"/>
          </a:p>
        </p:txBody>
      </p:sp>
    </p:spTree>
    <p:extLst>
      <p:ext uri="{BB962C8B-B14F-4D97-AF65-F5344CB8AC3E}">
        <p14:creationId xmlns:p14="http://schemas.microsoft.com/office/powerpoint/2010/main" val="71664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14</a:t>
            </a:fld>
            <a:endParaRPr lang="en-US" dirty="0"/>
          </a:p>
        </p:txBody>
      </p:sp>
    </p:spTree>
    <p:extLst>
      <p:ext uri="{BB962C8B-B14F-4D97-AF65-F5344CB8AC3E}">
        <p14:creationId xmlns:p14="http://schemas.microsoft.com/office/powerpoint/2010/main" val="408273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15</a:t>
            </a:fld>
            <a:endParaRPr lang="en-US" dirty="0"/>
          </a:p>
        </p:txBody>
      </p:sp>
    </p:spTree>
    <p:extLst>
      <p:ext uri="{BB962C8B-B14F-4D97-AF65-F5344CB8AC3E}">
        <p14:creationId xmlns:p14="http://schemas.microsoft.com/office/powerpoint/2010/main" val="75788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21</a:t>
            </a:fld>
            <a:endParaRPr lang="en-US" dirty="0"/>
          </a:p>
        </p:txBody>
      </p:sp>
    </p:spTree>
    <p:extLst>
      <p:ext uri="{BB962C8B-B14F-4D97-AF65-F5344CB8AC3E}">
        <p14:creationId xmlns:p14="http://schemas.microsoft.com/office/powerpoint/2010/main" val="200461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26</a:t>
            </a:fld>
            <a:endParaRPr lang="en-US" dirty="0"/>
          </a:p>
        </p:txBody>
      </p:sp>
    </p:spTree>
    <p:extLst>
      <p:ext uri="{BB962C8B-B14F-4D97-AF65-F5344CB8AC3E}">
        <p14:creationId xmlns:p14="http://schemas.microsoft.com/office/powerpoint/2010/main" val="222704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45</a:t>
            </a:fld>
            <a:endParaRPr lang="en-US" altLang="x-none" dirty="0"/>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46</a:t>
            </a:fld>
            <a:endParaRPr lang="en-US" dirty="0"/>
          </a:p>
        </p:txBody>
      </p:sp>
    </p:spTree>
    <p:extLst>
      <p:ext uri="{BB962C8B-B14F-4D97-AF65-F5344CB8AC3E}">
        <p14:creationId xmlns:p14="http://schemas.microsoft.com/office/powerpoint/2010/main" val="855533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51</a:t>
            </a:fld>
            <a:endParaRPr lang="en-US" dirty="0"/>
          </a:p>
        </p:txBody>
      </p:sp>
    </p:spTree>
    <p:extLst>
      <p:ext uri="{BB962C8B-B14F-4D97-AF65-F5344CB8AC3E}">
        <p14:creationId xmlns:p14="http://schemas.microsoft.com/office/powerpoint/2010/main" val="7912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58</a:t>
            </a:fld>
            <a:endParaRPr lang="en-US" dirty="0"/>
          </a:p>
        </p:txBody>
      </p:sp>
    </p:spTree>
    <p:extLst>
      <p:ext uri="{BB962C8B-B14F-4D97-AF65-F5344CB8AC3E}">
        <p14:creationId xmlns:p14="http://schemas.microsoft.com/office/powerpoint/2010/main" val="95635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3</a:t>
            </a:fld>
            <a:endParaRPr lang="en-US" dirty="0"/>
          </a:p>
        </p:txBody>
      </p:sp>
    </p:spTree>
    <p:extLst>
      <p:ext uri="{BB962C8B-B14F-4D97-AF65-F5344CB8AC3E}">
        <p14:creationId xmlns:p14="http://schemas.microsoft.com/office/powerpoint/2010/main" val="131916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4</a:t>
            </a:fld>
            <a:endParaRPr lang="en-US" dirty="0"/>
          </a:p>
        </p:txBody>
      </p:sp>
    </p:spTree>
    <p:extLst>
      <p:ext uri="{BB962C8B-B14F-4D97-AF65-F5344CB8AC3E}">
        <p14:creationId xmlns:p14="http://schemas.microsoft.com/office/powerpoint/2010/main" val="366783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6</a:t>
            </a:fld>
            <a:endParaRPr lang="en-US" dirty="0"/>
          </a:p>
        </p:txBody>
      </p:sp>
    </p:spTree>
    <p:extLst>
      <p:ext uri="{BB962C8B-B14F-4D97-AF65-F5344CB8AC3E}">
        <p14:creationId xmlns:p14="http://schemas.microsoft.com/office/powerpoint/2010/main" val="8617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7</a:t>
            </a:fld>
            <a:endParaRPr lang="en-US" dirty="0"/>
          </a:p>
        </p:txBody>
      </p:sp>
    </p:spTree>
    <p:extLst>
      <p:ext uri="{BB962C8B-B14F-4D97-AF65-F5344CB8AC3E}">
        <p14:creationId xmlns:p14="http://schemas.microsoft.com/office/powerpoint/2010/main" val="388279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8</a:t>
            </a:fld>
            <a:endParaRPr lang="en-US" dirty="0"/>
          </a:p>
        </p:txBody>
      </p:sp>
    </p:spTree>
    <p:extLst>
      <p:ext uri="{BB962C8B-B14F-4D97-AF65-F5344CB8AC3E}">
        <p14:creationId xmlns:p14="http://schemas.microsoft.com/office/powerpoint/2010/main" val="406330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10</a:t>
            </a:fld>
            <a:endParaRPr lang="en-US" dirty="0"/>
          </a:p>
        </p:txBody>
      </p:sp>
    </p:spTree>
    <p:extLst>
      <p:ext uri="{BB962C8B-B14F-4D97-AF65-F5344CB8AC3E}">
        <p14:creationId xmlns:p14="http://schemas.microsoft.com/office/powerpoint/2010/main" val="3084955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12</a:t>
            </a:fld>
            <a:endParaRPr lang="en-US" dirty="0"/>
          </a:p>
        </p:txBody>
      </p:sp>
    </p:spTree>
    <p:extLst>
      <p:ext uri="{BB962C8B-B14F-4D97-AF65-F5344CB8AC3E}">
        <p14:creationId xmlns:p14="http://schemas.microsoft.com/office/powerpoint/2010/main" val="82400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AFE39A-9EE7-DF47-BE7E-8924355B12E8}" type="slidenum">
              <a:rPr lang="en-US" smtClean="0"/>
              <a:t>13</a:t>
            </a:fld>
            <a:endParaRPr lang="en-US" dirty="0"/>
          </a:p>
        </p:txBody>
      </p:sp>
    </p:spTree>
    <p:extLst>
      <p:ext uri="{BB962C8B-B14F-4D97-AF65-F5344CB8AC3E}">
        <p14:creationId xmlns:p14="http://schemas.microsoft.com/office/powerpoint/2010/main" val="3447608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dirty="0"/>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dirty="0"/>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iteboard.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Programming</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dirty="0"/>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dirty="0"/>
              <a:t>NIAID BCBB</a:t>
            </a:r>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8776-1420-0B44-9ED1-CABCC9F56F8E}"/>
              </a:ext>
            </a:extLst>
          </p:cNvPr>
          <p:cNvSpPr>
            <a:spLocks noGrp="1"/>
          </p:cNvSpPr>
          <p:nvPr>
            <p:ph type="title"/>
          </p:nvPr>
        </p:nvSpPr>
        <p:spPr>
          <a:xfrm>
            <a:off x="304800" y="155448"/>
            <a:ext cx="10058400" cy="914400"/>
          </a:xfrm>
        </p:spPr>
        <p:txBody>
          <a:bodyPr>
            <a:normAutofit/>
          </a:bodyPr>
          <a:lstStyle/>
          <a:p>
            <a:r>
              <a:rPr lang="en-US" dirty="0"/>
              <a:t>If You Can Write A… </a:t>
            </a:r>
          </a:p>
        </p:txBody>
      </p:sp>
      <p:sp>
        <p:nvSpPr>
          <p:cNvPr id="4" name="Text Placeholder 3">
            <a:extLst>
              <a:ext uri="{FF2B5EF4-FFF2-40B4-BE49-F238E27FC236}">
                <a16:creationId xmlns:a16="http://schemas.microsoft.com/office/drawing/2014/main" id="{61CBBD27-1B63-C844-99AF-A91E223D1B8D}"/>
              </a:ext>
            </a:extLst>
          </p:cNvPr>
          <p:cNvSpPr>
            <a:spLocks noGrp="1"/>
          </p:cNvSpPr>
          <p:nvPr>
            <p:ph idx="1"/>
          </p:nvPr>
        </p:nvSpPr>
        <p:spPr>
          <a:xfrm>
            <a:off x="304800" y="1527048"/>
            <a:ext cx="10058400" cy="4416552"/>
          </a:xfrm>
        </p:spPr>
        <p:txBody>
          <a:bodyPr/>
          <a:lstStyle/>
          <a:p>
            <a:pPr lvl="1"/>
            <a:r>
              <a:rPr lang="en-US" dirty="0"/>
              <a:t>set of instructions</a:t>
            </a:r>
          </a:p>
          <a:p>
            <a:pPr lvl="1"/>
            <a:r>
              <a:rPr lang="en-US" dirty="0"/>
              <a:t>flow chart </a:t>
            </a:r>
          </a:p>
          <a:p>
            <a:pPr lvl="1"/>
            <a:r>
              <a:rPr lang="en-US" dirty="0"/>
              <a:t>protocol </a:t>
            </a:r>
          </a:p>
          <a:p>
            <a:pPr lvl="1"/>
            <a:r>
              <a:rPr lang="en-US" dirty="0"/>
              <a:t>recipe</a:t>
            </a:r>
          </a:p>
          <a:p>
            <a:pPr lvl="0"/>
            <a:endParaRPr lang="en-US" dirty="0"/>
          </a:p>
          <a:p>
            <a:pPr lvl="0"/>
            <a:r>
              <a:rPr lang="en-US" dirty="0"/>
              <a:t>for a process…</a:t>
            </a:r>
          </a:p>
          <a:p>
            <a:pPr lvl="0"/>
            <a:endParaRPr lang="en-US" dirty="0"/>
          </a:p>
          <a:p>
            <a:pPr lvl="0"/>
            <a:r>
              <a:rPr lang="en-US" dirty="0"/>
              <a:t>Then you can program it</a:t>
            </a:r>
          </a:p>
        </p:txBody>
      </p:sp>
    </p:spTree>
    <p:extLst>
      <p:ext uri="{BB962C8B-B14F-4D97-AF65-F5344CB8AC3E}">
        <p14:creationId xmlns:p14="http://schemas.microsoft.com/office/powerpoint/2010/main" val="1193116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89BA4-069C-4943-A8CC-86ADB4783D69}"/>
              </a:ext>
            </a:extLst>
          </p:cNvPr>
          <p:cNvSpPr>
            <a:spLocks noGrp="1"/>
          </p:cNvSpPr>
          <p:nvPr>
            <p:ph type="title"/>
          </p:nvPr>
        </p:nvSpPr>
        <p:spPr/>
        <p:txBody>
          <a:bodyPr/>
          <a:lstStyle/>
          <a:p>
            <a:r>
              <a:rPr lang="en-US" dirty="0"/>
              <a:t>So you have decided to write a program…</a:t>
            </a:r>
          </a:p>
        </p:txBody>
      </p:sp>
      <p:sp>
        <p:nvSpPr>
          <p:cNvPr id="3" name="Text Placeholder 2">
            <a:extLst>
              <a:ext uri="{FF2B5EF4-FFF2-40B4-BE49-F238E27FC236}">
                <a16:creationId xmlns:a16="http://schemas.microsoft.com/office/drawing/2014/main" id="{32C8258A-DB66-6E4C-9B7D-F37E95CA5C9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096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12ED-F039-D34E-8570-0E2CEDF5F8E4}"/>
              </a:ext>
            </a:extLst>
          </p:cNvPr>
          <p:cNvSpPr>
            <a:spLocks noGrp="1"/>
          </p:cNvSpPr>
          <p:nvPr>
            <p:ph type="title"/>
          </p:nvPr>
        </p:nvSpPr>
        <p:spPr/>
        <p:txBody>
          <a:bodyPr/>
          <a:lstStyle/>
          <a:p>
            <a:r>
              <a:rPr lang="en-US" dirty="0"/>
              <a:t>Do You Have To Write All Of The Code Yourself?</a:t>
            </a:r>
          </a:p>
        </p:txBody>
      </p:sp>
      <p:sp>
        <p:nvSpPr>
          <p:cNvPr id="3" name="Content Placeholder 2">
            <a:extLst>
              <a:ext uri="{FF2B5EF4-FFF2-40B4-BE49-F238E27FC236}">
                <a16:creationId xmlns:a16="http://schemas.microsoft.com/office/drawing/2014/main" id="{1A404E9E-876D-1948-AC79-6B9101D8BD7B}"/>
              </a:ext>
            </a:extLst>
          </p:cNvPr>
          <p:cNvSpPr>
            <a:spLocks noGrp="1"/>
          </p:cNvSpPr>
          <p:nvPr>
            <p:ph idx="1"/>
          </p:nvPr>
        </p:nvSpPr>
        <p:spPr/>
        <p:txBody>
          <a:bodyPr/>
          <a:lstStyle/>
          <a:p>
            <a:r>
              <a:rPr lang="en-US" dirty="0"/>
              <a:t>No!</a:t>
            </a:r>
          </a:p>
          <a:p>
            <a:endParaRPr lang="en-US" dirty="0"/>
          </a:p>
          <a:p>
            <a:r>
              <a:rPr lang="en-US" dirty="0"/>
              <a:t>Most programming is combining other programs or using packages (code other wrote)</a:t>
            </a:r>
          </a:p>
        </p:txBody>
      </p:sp>
    </p:spTree>
    <p:extLst>
      <p:ext uri="{BB962C8B-B14F-4D97-AF65-F5344CB8AC3E}">
        <p14:creationId xmlns:p14="http://schemas.microsoft.com/office/powerpoint/2010/main" val="1468093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221E-FE4F-694D-B45A-F8ED0B5A7F9E}"/>
              </a:ext>
            </a:extLst>
          </p:cNvPr>
          <p:cNvSpPr>
            <a:spLocks noGrp="1"/>
          </p:cNvSpPr>
          <p:nvPr>
            <p:ph type="title"/>
          </p:nvPr>
        </p:nvSpPr>
        <p:spPr/>
        <p:txBody>
          <a:bodyPr/>
          <a:lstStyle/>
          <a:p>
            <a:r>
              <a:rPr lang="en-US" dirty="0"/>
              <a:t>Hypothetical Example</a:t>
            </a:r>
          </a:p>
        </p:txBody>
      </p:sp>
      <p:sp>
        <p:nvSpPr>
          <p:cNvPr id="3" name="Content Placeholder 2">
            <a:extLst>
              <a:ext uri="{FF2B5EF4-FFF2-40B4-BE49-F238E27FC236}">
                <a16:creationId xmlns:a16="http://schemas.microsoft.com/office/drawing/2014/main" id="{5CAE5109-F2D2-B84C-85EE-9578E85D1034}"/>
              </a:ext>
            </a:extLst>
          </p:cNvPr>
          <p:cNvSpPr>
            <a:spLocks noGrp="1"/>
          </p:cNvSpPr>
          <p:nvPr>
            <p:ph idx="1"/>
          </p:nvPr>
        </p:nvSpPr>
        <p:spPr/>
        <p:txBody>
          <a:bodyPr/>
          <a:lstStyle/>
          <a:p>
            <a:pPr lvl="1"/>
            <a:r>
              <a:rPr lang="en-US" dirty="0"/>
              <a:t>You are a professor</a:t>
            </a:r>
          </a:p>
          <a:p>
            <a:pPr lvl="1"/>
            <a:endParaRPr lang="en-US" dirty="0"/>
          </a:p>
          <a:p>
            <a:pPr lvl="1"/>
            <a:r>
              <a:rPr lang="en-US" dirty="0"/>
              <a:t>You need to calculate grade for 25 students in 3 classes and print out</a:t>
            </a:r>
            <a:r>
              <a:rPr lang="en-US" baseline="0" dirty="0"/>
              <a:t> the grades</a:t>
            </a:r>
          </a:p>
          <a:p>
            <a:pPr lvl="1"/>
            <a:endParaRPr lang="en-US" sz="2400" kern="1200" dirty="0">
              <a:solidFill>
                <a:schemeClr val="tx1"/>
              </a:solidFill>
              <a:effectLst/>
              <a:latin typeface="+mn-lt"/>
              <a:ea typeface="+mn-ea"/>
              <a:cs typeface="+mn-cs"/>
            </a:endParaRPr>
          </a:p>
          <a:p>
            <a:pPr lvl="1"/>
            <a:r>
              <a:rPr lang="en-US" sz="2400" kern="1200" dirty="0">
                <a:solidFill>
                  <a:schemeClr val="tx1"/>
                </a:solidFill>
                <a:effectLst/>
                <a:latin typeface="+mn-lt"/>
                <a:ea typeface="+mn-ea"/>
                <a:cs typeface="+mn-cs"/>
              </a:rPr>
              <a:t>What do you need to do if you want to write a</a:t>
            </a:r>
            <a:r>
              <a:rPr lang="en-US" sz="2400" kern="1200" baseline="0" dirty="0">
                <a:solidFill>
                  <a:schemeClr val="tx1"/>
                </a:solidFill>
                <a:effectLst/>
                <a:latin typeface="+mn-lt"/>
                <a:ea typeface="+mn-ea"/>
                <a:cs typeface="+mn-cs"/>
              </a:rPr>
              <a:t> program to solve this task?</a:t>
            </a:r>
            <a:endParaRPr lang="en-US" dirty="0"/>
          </a:p>
        </p:txBody>
      </p:sp>
    </p:spTree>
    <p:extLst>
      <p:ext uri="{BB962C8B-B14F-4D97-AF65-F5344CB8AC3E}">
        <p14:creationId xmlns:p14="http://schemas.microsoft.com/office/powerpoint/2010/main" val="3876392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93AB-9FA2-6E4C-AB2A-5532B3E1D316}"/>
              </a:ext>
            </a:extLst>
          </p:cNvPr>
          <p:cNvSpPr>
            <a:spLocks noGrp="1"/>
          </p:cNvSpPr>
          <p:nvPr>
            <p:ph type="title"/>
          </p:nvPr>
        </p:nvSpPr>
        <p:spPr>
          <a:xfrm>
            <a:off x="1011936" y="1984248"/>
            <a:ext cx="8631936" cy="1371600"/>
          </a:xfrm>
        </p:spPr>
        <p:txBody>
          <a:bodyPr>
            <a:normAutofit/>
          </a:bodyPr>
          <a:lstStyle/>
          <a:p>
            <a:r>
              <a:rPr lang="en-US" dirty="0"/>
              <a:t>What do you need to know or to do write this program?</a:t>
            </a:r>
          </a:p>
        </p:txBody>
      </p:sp>
      <p:sp>
        <p:nvSpPr>
          <p:cNvPr id="3" name="Content Placeholder 2">
            <a:extLst>
              <a:ext uri="{FF2B5EF4-FFF2-40B4-BE49-F238E27FC236}">
                <a16:creationId xmlns:a16="http://schemas.microsoft.com/office/drawing/2014/main" id="{F24DE8D3-0E8D-4146-90A4-6E1FDA63C6CF}"/>
              </a:ext>
            </a:extLst>
          </p:cNvPr>
          <p:cNvSpPr>
            <a:spLocks noGrp="1"/>
          </p:cNvSpPr>
          <p:nvPr>
            <p:ph type="body" idx="1"/>
          </p:nvPr>
        </p:nvSpPr>
        <p:spPr>
          <a:xfrm>
            <a:off x="1011936" y="3429000"/>
            <a:ext cx="8631936" cy="1371600"/>
          </a:xfrm>
        </p:spPr>
        <p:txBody>
          <a:bodyPr>
            <a:normAutofit fontScale="92500" lnSpcReduction="20000"/>
          </a:bodyPr>
          <a:lstStyle/>
          <a:p>
            <a:endParaRPr lang="en-US" dirty="0"/>
          </a:p>
          <a:p>
            <a:r>
              <a:rPr lang="en-US" dirty="0">
                <a:hlinkClick r:id="rId3"/>
              </a:rPr>
              <a:t>http://witeboard.com</a:t>
            </a:r>
            <a:endParaRPr lang="en-US" dirty="0"/>
          </a:p>
          <a:p>
            <a:endParaRPr lang="en-US" dirty="0"/>
          </a:p>
          <a:p>
            <a:r>
              <a:rPr lang="en-US" dirty="0"/>
              <a:t>This is pseudocode and we will come back to it shortly…</a:t>
            </a:r>
          </a:p>
          <a:p>
            <a:endParaRPr lang="en-US" dirty="0"/>
          </a:p>
        </p:txBody>
      </p:sp>
    </p:spTree>
    <p:extLst>
      <p:ext uri="{BB962C8B-B14F-4D97-AF65-F5344CB8AC3E}">
        <p14:creationId xmlns:p14="http://schemas.microsoft.com/office/powerpoint/2010/main" val="50349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61A7-E7C9-0C45-BBBA-2D87EFE4137C}"/>
              </a:ext>
            </a:extLst>
          </p:cNvPr>
          <p:cNvSpPr>
            <a:spLocks noGrp="1"/>
          </p:cNvSpPr>
          <p:nvPr>
            <p:ph type="title"/>
          </p:nvPr>
        </p:nvSpPr>
        <p:spPr/>
        <p:txBody>
          <a:bodyPr/>
          <a:lstStyle/>
          <a:p>
            <a:r>
              <a:rPr lang="en-US" dirty="0"/>
              <a:t>Features of a programming language</a:t>
            </a:r>
          </a:p>
        </p:txBody>
      </p:sp>
      <p:sp>
        <p:nvSpPr>
          <p:cNvPr id="3" name="Content Placeholder 2">
            <a:extLst>
              <a:ext uri="{FF2B5EF4-FFF2-40B4-BE49-F238E27FC236}">
                <a16:creationId xmlns:a16="http://schemas.microsoft.com/office/drawing/2014/main" id="{1DC67DEB-5632-CB40-9DA8-CC821A0E95C1}"/>
              </a:ext>
            </a:extLst>
          </p:cNvPr>
          <p:cNvSpPr>
            <a:spLocks noGrp="1"/>
          </p:cNvSpPr>
          <p:nvPr>
            <p:ph idx="1"/>
          </p:nvPr>
        </p:nvSpPr>
        <p:spPr/>
        <p:txBody>
          <a:bodyPr/>
          <a:lstStyle/>
          <a:p>
            <a:r>
              <a:rPr lang="en-US" dirty="0"/>
              <a:t>Input / Output</a:t>
            </a:r>
          </a:p>
          <a:p>
            <a:r>
              <a:rPr lang="en-US" dirty="0"/>
              <a:t>Loops</a:t>
            </a:r>
          </a:p>
          <a:p>
            <a:r>
              <a:rPr lang="en-US" dirty="0"/>
              <a:t>Conditionals</a:t>
            </a:r>
          </a:p>
          <a:p>
            <a:r>
              <a:rPr lang="en-US" dirty="0"/>
              <a:t>Mathematical operations</a:t>
            </a:r>
          </a:p>
          <a:p>
            <a:r>
              <a:rPr lang="en-US" dirty="0"/>
              <a:t>Variables</a:t>
            </a:r>
          </a:p>
          <a:p>
            <a:r>
              <a:rPr lang="en-US" dirty="0"/>
              <a:t>Data Structures</a:t>
            </a:r>
          </a:p>
        </p:txBody>
      </p:sp>
    </p:spTree>
    <p:extLst>
      <p:ext uri="{BB962C8B-B14F-4D97-AF65-F5344CB8AC3E}">
        <p14:creationId xmlns:p14="http://schemas.microsoft.com/office/powerpoint/2010/main" val="1505609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COMPETATIVE - other researchers will use these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889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dirty="0"/>
              <a:t>How do we go from high-level languages to assembly?</a:t>
            </a:r>
          </a:p>
          <a:p>
            <a:pPr lvl="1"/>
            <a:r>
              <a:rPr lang="en-US" dirty="0"/>
              <a:t>Interpreter (Python, R)</a:t>
            </a:r>
          </a:p>
          <a:p>
            <a:pPr lvl="1"/>
            <a:r>
              <a:rPr lang="en-US" dirty="0"/>
              <a:t>Compiler (C, C++, Java)</a:t>
            </a:r>
          </a:p>
          <a:p>
            <a:endParaRPr lang="en-US" dirty="0"/>
          </a:p>
          <a:p>
            <a:r>
              <a:rPr lang="en-US" dirty="0"/>
              <a:t>We write program “source code”</a:t>
            </a:r>
          </a:p>
          <a:p>
            <a:pPr lvl="1"/>
            <a:r>
              <a:rPr lang="en-US" dirty="0"/>
              <a:t>Usually saved as a file</a:t>
            </a:r>
          </a:p>
          <a:p>
            <a:endParaRPr lang="en-US" dirty="0"/>
          </a:p>
          <a:p>
            <a:r>
              <a:rPr lang="en-US" dirty="0"/>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dirty="0"/>
              <a:t>http://www.hackersclub.io/single-post/2016/04/06/Scripting-vs-Coding-vs-Programming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dirty="0">
                <a:ea typeface="Courier" charset="0"/>
                <a:cs typeface="Courier" charset="0"/>
              </a:rPr>
              <a:t>C++</a:t>
            </a:r>
          </a:p>
          <a:p>
            <a:pPr marL="0" indent="0" defTabSz="457223" fontAlgn="base">
              <a:buNone/>
            </a:pPr>
            <a:r>
              <a:rPr lang="en-US" sz="1400" dirty="0">
                <a:latin typeface="Courier" charset="0"/>
                <a:ea typeface="Courier" charset="0"/>
                <a:cs typeface="Courier" charset="0"/>
              </a:rPr>
              <a:t>#include &lt;iostream&gt;</a:t>
            </a:r>
          </a:p>
          <a:p>
            <a:pPr marL="0" indent="0" defTabSz="457223" fontAlgn="base">
              <a:buNone/>
            </a:pPr>
            <a:r>
              <a:rPr lang="en-US" sz="1400" dirty="0">
                <a:latin typeface="Courier" charset="0"/>
                <a:ea typeface="Courier" charset="0"/>
                <a:cs typeface="Courier" charset="0"/>
              </a:rPr>
              <a:t>int main()</a:t>
            </a:r>
          </a:p>
          <a:p>
            <a:pPr marL="0" indent="0" defTabSz="457223" fontAlgn="base">
              <a:buNone/>
            </a:pPr>
            <a:r>
              <a:rPr lang="en-US" sz="1400" dirty="0">
                <a:latin typeface="Courier" charset="0"/>
                <a:ea typeface="Courier" charset="0"/>
                <a:cs typeface="Courier" charset="0"/>
              </a:rPr>
              <a:t>{</a:t>
            </a:r>
          </a:p>
          <a:p>
            <a:pPr marL="0" indent="0" defTabSz="457223" fontAlgn="base">
              <a:buNone/>
            </a:pPr>
            <a:r>
              <a:rPr lang="en-US" sz="1400" dirty="0">
                <a:latin typeface="Courier" charset="0"/>
                <a:ea typeface="Courier" charset="0"/>
                <a:cs typeface="Courier" charset="0"/>
              </a:rPr>
              <a:t>	std::count &lt;&lt; "Hello World” &lt;&lt; std::endl;</a:t>
            </a:r>
          </a:p>
          <a:p>
            <a:pPr marL="0" indent="0" defTabSz="457223" fontAlgn="base">
              <a:buNone/>
            </a:pPr>
            <a:r>
              <a:rPr lang="en-US" sz="1400" dirty="0">
                <a:latin typeface="Courier" charset="0"/>
                <a:ea typeface="Courier" charset="0"/>
                <a:cs typeface="Courier" charset="0"/>
              </a:rPr>
              <a:t>	return 0;</a:t>
            </a:r>
          </a:p>
          <a:p>
            <a:pPr marL="0" indent="0" defTabSz="457223" fontAlgn="base">
              <a:buNone/>
            </a:pPr>
            <a:r>
              <a:rPr lang="en-US" sz="1400" dirty="0">
                <a:latin typeface="Courier" charset="0"/>
                <a:ea typeface="Courier" charset="0"/>
                <a:cs typeface="Courier" charset="0"/>
              </a:rPr>
              <a:t>}</a:t>
            </a:r>
          </a:p>
          <a:p>
            <a:pPr marL="0" indent="0" defTabSz="457223" fontAlgn="base">
              <a:buNone/>
            </a:pPr>
            <a:endParaRPr lang="en-US" sz="1400" dirty="0">
              <a:latin typeface="Courier" charset="0"/>
              <a:ea typeface="Courier" charset="0"/>
              <a:cs typeface="Courier" charset="0"/>
            </a:endParaRPr>
          </a:p>
          <a:p>
            <a:pPr marL="0" indent="0">
              <a:buNone/>
            </a:pPr>
            <a:r>
              <a:rPr lang="en-US" sz="2400" b="1" dirty="0">
                <a:latin typeface="Courier" charset="0"/>
                <a:ea typeface="Courier" charset="0"/>
                <a:cs typeface="Courier" charset="0"/>
              </a:rPr>
              <a:t>Python</a:t>
            </a:r>
            <a:endParaRPr lang="en-US" sz="2400" dirty="0">
              <a:latin typeface="Courier" charset="0"/>
              <a:ea typeface="Courier" charset="0"/>
              <a:cs typeface="Courier" charset="0"/>
            </a:endParaRPr>
          </a:p>
          <a:p>
            <a:pPr marL="0" indent="0">
              <a:buNone/>
            </a:pPr>
            <a:r>
              <a:rPr lang="en-US" sz="1400" dirty="0">
                <a:latin typeface="Courier" charset="0"/>
                <a:ea typeface="Courier" charset="0"/>
                <a:cs typeface="Courier" charset="0"/>
              </a:rPr>
              <a:t>print(“Hello World!”)</a:t>
            </a:r>
            <a:endParaRPr lang="en-US" sz="1400" dirty="0"/>
          </a:p>
          <a:p>
            <a:pPr marL="0" indent="0" defTabSz="457223">
              <a:buNone/>
            </a:pPr>
            <a:endParaRPr lang="en-US" sz="1400" dirty="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dirty="0">
                <a:ea typeface="Courier" charset="0"/>
                <a:cs typeface="Courier" charset="0"/>
              </a:rPr>
              <a:t>Java</a:t>
            </a:r>
          </a:p>
          <a:p>
            <a:pPr marL="0" indent="0" defTabSz="457223" fontAlgn="base">
              <a:buNone/>
            </a:pPr>
            <a:r>
              <a:rPr lang="en-US" sz="1400" dirty="0">
                <a:latin typeface="Courier" charset="0"/>
                <a:ea typeface="Courier" charset="0"/>
                <a:cs typeface="Courier" charset="0"/>
              </a:rPr>
              <a:t>public class HelloWorld { </a:t>
            </a:r>
          </a:p>
          <a:p>
            <a:pPr marL="0" indent="0" defTabSz="457223" fontAlgn="base">
              <a:buNone/>
            </a:pPr>
            <a:r>
              <a:rPr lang="en-US" sz="1400" dirty="0">
                <a:latin typeface="Courier" charset="0"/>
                <a:ea typeface="Courier" charset="0"/>
                <a:cs typeface="Courier" charset="0"/>
              </a:rPr>
              <a:t>	public static void main (String[] args) {</a:t>
            </a:r>
          </a:p>
          <a:p>
            <a:pPr marL="0" indent="0" defTabSz="457223" fontAlgn="base">
              <a:buNone/>
            </a:pPr>
            <a:r>
              <a:rPr lang="en-US" sz="1400" dirty="0">
                <a:latin typeface="Courier" charset="0"/>
                <a:ea typeface="Courier" charset="0"/>
                <a:cs typeface="Courier" charset="0"/>
              </a:rPr>
              <a:t> 		System.out.println("Hello World!"); </a:t>
            </a:r>
          </a:p>
          <a:p>
            <a:pPr marL="0" indent="0" defTabSz="457223" fontAlgn="base">
              <a:buNone/>
            </a:pPr>
            <a:r>
              <a:rPr lang="en-US" sz="1400" dirty="0">
                <a:latin typeface="Courier" charset="0"/>
                <a:ea typeface="Courier" charset="0"/>
                <a:cs typeface="Courier" charset="0"/>
              </a:rPr>
              <a:t>	}</a:t>
            </a:r>
          </a:p>
          <a:p>
            <a:pPr marL="0" indent="0" defTabSz="457223" fontAlgn="base">
              <a:buNone/>
            </a:pPr>
            <a:r>
              <a:rPr lang="en-US" sz="1400" dirty="0">
                <a:latin typeface="Courier" charset="0"/>
                <a:ea typeface="Courier" charset="0"/>
                <a:cs typeface="Courier" charset="0"/>
              </a:rPr>
              <a:t>}</a:t>
            </a:r>
            <a:endParaRPr lang="en-US" sz="1400" dirty="0"/>
          </a:p>
          <a:p>
            <a:pPr marL="0" indent="0">
              <a:buNone/>
            </a:pPr>
            <a:endParaRPr lang="en-US" sz="1400" dirty="0"/>
          </a:p>
          <a:p>
            <a:pPr marL="0" indent="0">
              <a:buNone/>
            </a:pPr>
            <a:endParaRPr lang="en-US" sz="1400" dirty="0"/>
          </a:p>
          <a:p>
            <a:pPr marL="0" indent="0">
              <a:buNone/>
            </a:pPr>
            <a:r>
              <a:rPr lang="en-US" sz="2400" b="1" dirty="0"/>
              <a:t>R</a:t>
            </a:r>
          </a:p>
          <a:p>
            <a:pPr marL="0" indent="0">
              <a:buNone/>
            </a:pPr>
            <a:r>
              <a:rPr lang="en-US" sz="1400" dirty="0">
                <a:latin typeface="Courier" charset="0"/>
                <a:ea typeface="Courier" charset="0"/>
                <a:cs typeface="Courier" charset="0"/>
              </a:rPr>
              <a:t>print("Hello World!", quote = FALSE)</a:t>
            </a:r>
          </a:p>
          <a:p>
            <a:pPr marL="0" indent="0">
              <a:buNone/>
            </a:pPr>
            <a:endParaRPr lang="en-US" sz="1400" dirty="0">
              <a:latin typeface="Courier" charset="0"/>
              <a:ea typeface="Courier" charset="0"/>
              <a:cs typeface="Courier" charset="0"/>
            </a:endParaRPr>
          </a:p>
          <a:p>
            <a:pPr marL="0" indent="0">
              <a:buNone/>
            </a:pPr>
            <a:endParaRPr lang="en-US" sz="1400" dirty="0">
              <a:latin typeface="Courier" charset="0"/>
              <a:ea typeface="Courier" charset="0"/>
              <a:cs typeface="Courier" charset="0"/>
            </a:endParaRPr>
          </a:p>
          <a:p>
            <a:pPr marL="0" indent="0">
              <a:buNone/>
            </a:pPr>
            <a:r>
              <a:rPr lang="en-US" sz="1400" dirty="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a:t>…</a:t>
            </a:r>
          </a:p>
          <a:p>
            <a:pPr lvl="1"/>
            <a:r>
              <a:rPr lang="en-US" dirty="0"/>
              <a:t>understand part of a program /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endParaRPr lang="en-US" dirty="0"/>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Way Of Seeing The World</a:t>
            </a:r>
          </a:p>
        </p:txBody>
      </p:sp>
      <p:sp>
        <p:nvSpPr>
          <p:cNvPr id="3" name="Content Placeholder 2"/>
          <p:cNvSpPr>
            <a:spLocks noGrp="1"/>
          </p:cNvSpPr>
          <p:nvPr>
            <p:ph sz="half" idx="1"/>
          </p:nvPr>
        </p:nvSpPr>
        <p:spPr/>
        <p:txBody>
          <a:bodyPr numCol="1">
            <a:normAutofit fontScale="92500" lnSpcReduction="10000"/>
          </a:bodyPr>
          <a:lstStyle/>
          <a:p>
            <a:r>
              <a:rPr lang="en-US" dirty="0"/>
              <a:t>What we are really teaching is a new way of looking at a problem</a:t>
            </a:r>
          </a:p>
          <a:p>
            <a:endParaRPr lang="en-US" dirty="0"/>
          </a:p>
          <a:p>
            <a:r>
              <a:rPr lang="en-US" dirty="0"/>
              <a:t>See repetition in your work; have fun with it</a:t>
            </a:r>
          </a:p>
          <a:p>
            <a:endParaRPr lang="en-US" dirty="0"/>
          </a:p>
          <a:p>
            <a:r>
              <a:rPr lang="en-US" dirty="0"/>
              <a:t>Where have you all seen repetition in your work?</a:t>
            </a:r>
          </a:p>
          <a:p>
            <a:pPr lvl="1"/>
            <a:r>
              <a:rPr lang="en-US" dirty="0"/>
              <a:t>Find repetition even when it does not look like it; where is repetition hiding?</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36005-49DD-DE46-8B17-2D6E5BD04D9D}"/>
              </a:ext>
            </a:extLst>
          </p:cNvPr>
          <p:cNvSpPr>
            <a:spLocks noGrp="1"/>
          </p:cNvSpPr>
          <p:nvPr>
            <p:ph type="title"/>
          </p:nvPr>
        </p:nvSpPr>
        <p:spPr/>
        <p:txBody>
          <a:bodyPr/>
          <a:lstStyle/>
          <a:p>
            <a:r>
              <a:rPr lang="en-US" dirty="0"/>
              <a:t>Why Learn Python?</a:t>
            </a:r>
          </a:p>
        </p:txBody>
      </p:sp>
      <p:sp>
        <p:nvSpPr>
          <p:cNvPr id="3" name="Content Placeholder 2">
            <a:extLst>
              <a:ext uri="{FF2B5EF4-FFF2-40B4-BE49-F238E27FC236}">
                <a16:creationId xmlns:a16="http://schemas.microsoft.com/office/drawing/2014/main" id="{98CD7C9D-0397-114B-9E38-9C542BBE8E1D}"/>
              </a:ext>
            </a:extLst>
          </p:cNvPr>
          <p:cNvSpPr>
            <a:spLocks noGrp="1"/>
          </p:cNvSpPr>
          <p:nvPr>
            <p:ph idx="1"/>
          </p:nvPr>
        </p:nvSpPr>
        <p:spPr/>
        <p:txBody>
          <a:bodyPr/>
          <a:lstStyle/>
          <a:p>
            <a:r>
              <a:rPr lang="en-US" dirty="0"/>
              <a:t>Programming language popularity</a:t>
            </a:r>
          </a:p>
          <a:p>
            <a:pPr lvl="1"/>
            <a:r>
              <a:rPr lang="en-US" dirty="0"/>
              <a:t>https://www.tiobe.com/tiobe-index/</a:t>
            </a:r>
          </a:p>
          <a:p>
            <a:endParaRPr lang="en-US" dirty="0"/>
          </a:p>
        </p:txBody>
      </p:sp>
    </p:spTree>
    <p:extLst>
      <p:ext uri="{BB962C8B-B14F-4D97-AF65-F5344CB8AC3E}">
        <p14:creationId xmlns:p14="http://schemas.microsoft.com/office/powerpoint/2010/main" val="31395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Learn to Program in Python</a:t>
            </a:r>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numpy, etc)</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a:t>Numpy – fast matrix calculations</a:t>
            </a:r>
          </a:p>
          <a:p>
            <a:r>
              <a:rPr lang="en-US" dirty="0"/>
              <a:t>Pandas – scientific data analysis</a:t>
            </a:r>
          </a:p>
          <a:p>
            <a:r>
              <a:rPr lang="en-US" dirty="0"/>
              <a:t>Matplotlib – a MATLAB-like plotting library</a:t>
            </a:r>
          </a:p>
          <a:p>
            <a:r>
              <a:rPr lang="en-US" dirty="0"/>
              <a:t>SageMath – linear algebra, combinatorics, calculus, and more</a:t>
            </a:r>
          </a:p>
          <a:p>
            <a:r>
              <a:rPr lang="en-US" dirty="0"/>
              <a:t>SciPy – a large library of scientific tools</a:t>
            </a:r>
          </a:p>
          <a:p>
            <a:r>
              <a:rPr lang="en-US" dirty="0"/>
              <a:t>Scikit-learn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64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dirty="0"/>
          </a:p>
          <a:p>
            <a:r>
              <a:rPr lang="en-US" dirty="0"/>
              <a:t>Thank broadly about the things we need to do for our program…</a:t>
            </a:r>
          </a:p>
        </p:txBody>
      </p:sp>
    </p:spTree>
    <p:extLst>
      <p:ext uri="{BB962C8B-B14F-4D97-AF65-F5344CB8AC3E}">
        <p14:creationId xmlns:p14="http://schemas.microsoft.com/office/powerpoint/2010/main" val="136432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61A7-E7C9-0C45-BBBA-2D87EFE4137C}"/>
              </a:ext>
            </a:extLst>
          </p:cNvPr>
          <p:cNvSpPr>
            <a:spLocks noGrp="1"/>
          </p:cNvSpPr>
          <p:nvPr>
            <p:ph type="title"/>
          </p:nvPr>
        </p:nvSpPr>
        <p:spPr/>
        <p:txBody>
          <a:bodyPr/>
          <a:lstStyle/>
          <a:p>
            <a:r>
              <a:rPr lang="en-US" dirty="0"/>
              <a:t>Features of a programming language</a:t>
            </a:r>
          </a:p>
        </p:txBody>
      </p:sp>
      <p:sp>
        <p:nvSpPr>
          <p:cNvPr id="3" name="Content Placeholder 2">
            <a:extLst>
              <a:ext uri="{FF2B5EF4-FFF2-40B4-BE49-F238E27FC236}">
                <a16:creationId xmlns:a16="http://schemas.microsoft.com/office/drawing/2014/main" id="{1DC67DEB-5632-CB40-9DA8-CC821A0E95C1}"/>
              </a:ext>
            </a:extLst>
          </p:cNvPr>
          <p:cNvSpPr>
            <a:spLocks noGrp="1"/>
          </p:cNvSpPr>
          <p:nvPr>
            <p:ph idx="1"/>
          </p:nvPr>
        </p:nvSpPr>
        <p:spPr/>
        <p:txBody>
          <a:bodyPr/>
          <a:lstStyle/>
          <a:p>
            <a:r>
              <a:rPr lang="en-US" dirty="0"/>
              <a:t>Input / Output</a:t>
            </a:r>
          </a:p>
          <a:p>
            <a:r>
              <a:rPr lang="en-US" dirty="0"/>
              <a:t>Variables</a:t>
            </a:r>
          </a:p>
          <a:p>
            <a:r>
              <a:rPr lang="en-US" dirty="0"/>
              <a:t>Data Structures</a:t>
            </a:r>
          </a:p>
          <a:p>
            <a:r>
              <a:rPr lang="en-US" dirty="0"/>
              <a:t>Loops</a:t>
            </a:r>
          </a:p>
          <a:p>
            <a:r>
              <a:rPr lang="en-US" dirty="0"/>
              <a:t>Conditionals</a:t>
            </a:r>
          </a:p>
          <a:p>
            <a:r>
              <a:rPr lang="en-US" dirty="0"/>
              <a:t>Mathematical operations</a:t>
            </a:r>
          </a:p>
        </p:txBody>
      </p:sp>
    </p:spTree>
    <p:extLst>
      <p:ext uri="{BB962C8B-B14F-4D97-AF65-F5344CB8AC3E}">
        <p14:creationId xmlns:p14="http://schemas.microsoft.com/office/powerpoint/2010/main" val="3771448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3" name="Content Placeholder 2"/>
          <p:cNvSpPr>
            <a:spLocks noGrp="1"/>
          </p:cNvSpPr>
          <p:nvPr>
            <p:ph sz="half" idx="1"/>
          </p:nvPr>
        </p:nvSpPr>
        <p:spPr/>
        <p:txBody>
          <a:bodyPr>
            <a:normAutofit fontScale="92500" lnSpcReduction="20000"/>
          </a:bodyPr>
          <a:lstStyle/>
          <a:p>
            <a:r>
              <a:rPr lang="en-US" dirty="0"/>
              <a:t>File I/O</a:t>
            </a:r>
          </a:p>
          <a:p>
            <a:pPr lvl="1"/>
            <a:r>
              <a:rPr lang="en-US" dirty="0"/>
              <a:t>Read a file</a:t>
            </a:r>
          </a:p>
          <a:p>
            <a:pPr lvl="1"/>
            <a:r>
              <a:rPr lang="en-US" dirty="0"/>
              <a:t>Write a file</a:t>
            </a:r>
          </a:p>
          <a:p>
            <a:endParaRPr lang="en-US" dirty="0"/>
          </a:p>
          <a:p>
            <a:r>
              <a:rPr lang="en-US" dirty="0"/>
              <a:t>User Input</a:t>
            </a:r>
          </a:p>
          <a:p>
            <a:pPr lvl="1"/>
            <a:r>
              <a:rPr lang="en-US" dirty="0"/>
              <a:t>Read input from command line</a:t>
            </a:r>
          </a:p>
          <a:p>
            <a:pPr lvl="1"/>
            <a:r>
              <a:rPr lang="en-US" dirty="0"/>
              <a:t>Write output to command line</a:t>
            </a:r>
          </a:p>
          <a:p>
            <a:endParaRPr lang="en-US" dirty="0"/>
          </a:p>
          <a:p>
            <a:r>
              <a:rPr lang="en-US" dirty="0"/>
              <a:t>Network (Socket) IO</a:t>
            </a:r>
          </a:p>
          <a:p>
            <a:pPr lvl="1"/>
            <a:r>
              <a:rPr lang="en-US" dirty="0"/>
              <a:t>Read from a socket / network connection</a:t>
            </a:r>
          </a:p>
          <a:p>
            <a:pPr lvl="1"/>
            <a:r>
              <a:rPr lang="en-US" dirty="0"/>
              <a:t>Write to a socket / network connection</a:t>
            </a:r>
          </a:p>
          <a:p>
            <a:endParaRPr lang="en-US" dirty="0"/>
          </a:p>
        </p:txBody>
      </p:sp>
      <p:pic>
        <p:nvPicPr>
          <p:cNvPr id="13" name="Content Placeholder 12">
            <a:extLst>
              <a:ext uri="{FF2B5EF4-FFF2-40B4-BE49-F238E27FC236}">
                <a16:creationId xmlns:a16="http://schemas.microsoft.com/office/drawing/2014/main" id="{35D40FF7-3065-DE45-86DB-3F42A340C81C}"/>
              </a:ext>
            </a:extLst>
          </p:cNvPr>
          <p:cNvPicPr>
            <a:picLocks noGrp="1" noChangeAspect="1"/>
          </p:cNvPicPr>
          <p:nvPr>
            <p:ph sz="half" idx="2"/>
          </p:nvPr>
        </p:nvPicPr>
        <p:blipFill>
          <a:blip r:embed="rId2"/>
          <a:stretch>
            <a:fillRect/>
          </a:stretch>
        </p:blipFill>
        <p:spPr>
          <a:xfrm>
            <a:off x="5384800" y="2526864"/>
            <a:ext cx="4876800" cy="2417047"/>
          </a:xfrm>
        </p:spPr>
      </p:pic>
    </p:spTree>
    <p:extLst>
      <p:ext uri="{BB962C8B-B14F-4D97-AF65-F5344CB8AC3E}">
        <p14:creationId xmlns:p14="http://schemas.microsoft.com/office/powerpoint/2010/main" val="1598845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Make Use Of Data</a:t>
            </a:r>
            <a:r>
              <a:rPr lang="en-US" baseline="0" dirty="0"/>
              <a:t> Types And Structures</a:t>
            </a:r>
            <a:endParaRPr lang="en-US" dirty="0"/>
          </a:p>
        </p:txBody>
      </p:sp>
      <p:sp>
        <p:nvSpPr>
          <p:cNvPr id="3" name="Content Placeholder 2"/>
          <p:cNvSpPr>
            <a:spLocks noGrp="1"/>
          </p:cNvSpPr>
          <p:nvPr>
            <p:ph sz="half" idx="1"/>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pPr marL="0" indent="0">
              <a:buNone/>
            </a:pPr>
            <a:endParaRPr lang="en-US" dirty="0"/>
          </a:p>
          <a:p>
            <a:r>
              <a:rPr lang="en-US" dirty="0"/>
              <a:t>Create a new variable like this:</a:t>
            </a:r>
          </a:p>
          <a:p>
            <a:pPr lvl="1"/>
            <a:r>
              <a:rPr lang="en-US" dirty="0"/>
              <a:t>conc = 10</a:t>
            </a:r>
          </a:p>
          <a:p>
            <a:pPr marL="0" indent="0">
              <a:buNone/>
            </a:pPr>
            <a:endParaRPr lang="en-US" dirty="0"/>
          </a:p>
        </p:txBody>
      </p:sp>
      <p:pic>
        <p:nvPicPr>
          <p:cNvPr id="6" name="Content Placeholder 5">
            <a:extLst>
              <a:ext uri="{FF2B5EF4-FFF2-40B4-BE49-F238E27FC236}">
                <a16:creationId xmlns:a16="http://schemas.microsoft.com/office/drawing/2014/main" id="{523136BE-1C71-414F-9442-978041A226D3}"/>
              </a:ext>
            </a:extLst>
          </p:cNvPr>
          <p:cNvPicPr>
            <a:picLocks noGrp="1" noChangeAspect="1"/>
          </p:cNvPicPr>
          <p:nvPr>
            <p:ph sz="half" idx="2"/>
          </p:nvPr>
        </p:nvPicPr>
        <p:blipFill>
          <a:blip r:embed="rId2"/>
          <a:stretch>
            <a:fillRect/>
          </a:stretch>
        </p:blipFill>
        <p:spPr>
          <a:xfrm>
            <a:off x="5384800" y="2526864"/>
            <a:ext cx="4876800" cy="2417047"/>
          </a:xfrm>
        </p:spPr>
      </p:pic>
    </p:spTree>
    <p:extLst>
      <p:ext uri="{BB962C8B-B14F-4D97-AF65-F5344CB8AC3E}">
        <p14:creationId xmlns:p14="http://schemas.microsoft.com/office/powerpoint/2010/main" val="825678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 / Reserved Words</a:t>
            </a:r>
          </a:p>
        </p:txBody>
      </p:sp>
      <p:sp>
        <p:nvSpPr>
          <p:cNvPr id="3" name="Content Placeholder 2"/>
          <p:cNvSpPr>
            <a:spLocks noGrp="1"/>
          </p:cNvSpPr>
          <p:nvPr>
            <p:ph sz="half" idx="1"/>
          </p:nvPr>
        </p:nvSpPr>
        <p:spPr/>
        <p:txBody>
          <a:bodyPr numCol="3">
            <a:normAutofit/>
          </a:bodyPr>
          <a:lstStyle/>
          <a:p>
            <a:pPr fontAlgn="t"/>
            <a:r>
              <a:rPr lang="en-US" dirty="0"/>
              <a:t>and</a:t>
            </a:r>
          </a:p>
          <a:p>
            <a:pPr fontAlgn="t"/>
            <a:r>
              <a:rPr lang="en-US" dirty="0"/>
              <a:t>exec</a:t>
            </a:r>
          </a:p>
          <a:p>
            <a:pPr fontAlgn="t"/>
            <a:r>
              <a:rPr lang="en-US" dirty="0"/>
              <a:t>not</a:t>
            </a:r>
          </a:p>
          <a:p>
            <a:pPr fontAlgn="t"/>
            <a:r>
              <a:rPr lang="en-US" dirty="0"/>
              <a:t>assert</a:t>
            </a:r>
          </a:p>
          <a:p>
            <a:pPr fontAlgn="t"/>
            <a:r>
              <a:rPr lang="en-US" dirty="0"/>
              <a:t>finally</a:t>
            </a:r>
          </a:p>
          <a:p>
            <a:pPr fontAlgn="t"/>
            <a:r>
              <a:rPr lang="en-US" dirty="0"/>
              <a:t>or</a:t>
            </a:r>
          </a:p>
          <a:p>
            <a:pPr fontAlgn="t"/>
            <a:r>
              <a:rPr lang="en-US" dirty="0"/>
              <a:t>break</a:t>
            </a:r>
          </a:p>
          <a:p>
            <a:pPr fontAlgn="t"/>
            <a:r>
              <a:rPr lang="en-US" dirty="0"/>
              <a:t>for</a:t>
            </a:r>
          </a:p>
          <a:p>
            <a:pPr fontAlgn="t"/>
            <a:r>
              <a:rPr lang="en-US" dirty="0"/>
              <a:t>pass</a:t>
            </a:r>
          </a:p>
          <a:p>
            <a:pPr fontAlgn="t"/>
            <a:r>
              <a:rPr lang="en-US" dirty="0"/>
              <a:t>class</a:t>
            </a:r>
          </a:p>
          <a:p>
            <a:pPr fontAlgn="t"/>
            <a:r>
              <a:rPr lang="en-US" dirty="0"/>
              <a:t>from</a:t>
            </a:r>
          </a:p>
          <a:p>
            <a:pPr fontAlgn="t"/>
            <a:r>
              <a:rPr lang="en-US" dirty="0"/>
              <a:t>print</a:t>
            </a:r>
          </a:p>
          <a:p>
            <a:pPr fontAlgn="t"/>
            <a:r>
              <a:rPr lang="en-US" dirty="0"/>
              <a:t>continue</a:t>
            </a:r>
          </a:p>
          <a:p>
            <a:pPr fontAlgn="t"/>
            <a:r>
              <a:rPr lang="en-US" dirty="0"/>
              <a:t>global</a:t>
            </a:r>
          </a:p>
          <a:p>
            <a:pPr fontAlgn="t"/>
            <a:r>
              <a:rPr lang="en-US" dirty="0"/>
              <a:t>raise</a:t>
            </a:r>
          </a:p>
          <a:p>
            <a:pPr fontAlgn="t"/>
            <a:r>
              <a:rPr lang="en-US" dirty="0"/>
              <a:t>def</a:t>
            </a:r>
          </a:p>
          <a:p>
            <a:pPr fontAlgn="t"/>
            <a:r>
              <a:rPr lang="en-US" dirty="0"/>
              <a:t>if</a:t>
            </a:r>
          </a:p>
          <a:p>
            <a:pPr fontAlgn="t"/>
            <a:r>
              <a:rPr lang="en-US" dirty="0"/>
              <a:t>return</a:t>
            </a:r>
          </a:p>
          <a:p>
            <a:pPr fontAlgn="t"/>
            <a:r>
              <a:rPr lang="en-US" dirty="0"/>
              <a:t>del</a:t>
            </a:r>
          </a:p>
          <a:p>
            <a:pPr fontAlgn="t"/>
            <a:r>
              <a:rPr lang="en-US" dirty="0"/>
              <a:t>import</a:t>
            </a:r>
          </a:p>
          <a:p>
            <a:pPr fontAlgn="t"/>
            <a:r>
              <a:rPr lang="en-US" dirty="0"/>
              <a:t>try</a:t>
            </a:r>
          </a:p>
          <a:p>
            <a:pPr fontAlgn="t"/>
            <a:r>
              <a:rPr lang="en-US" dirty="0"/>
              <a:t>elif</a:t>
            </a:r>
          </a:p>
          <a:p>
            <a:pPr fontAlgn="t"/>
            <a:r>
              <a:rPr lang="en-US" dirty="0"/>
              <a:t>in</a:t>
            </a:r>
          </a:p>
          <a:p>
            <a:pPr fontAlgn="t"/>
            <a:r>
              <a:rPr lang="en-US" dirty="0"/>
              <a:t>while</a:t>
            </a:r>
          </a:p>
          <a:p>
            <a:pPr fontAlgn="t"/>
            <a:r>
              <a:rPr lang="en-US" dirty="0"/>
              <a:t>else</a:t>
            </a:r>
          </a:p>
          <a:p>
            <a:pPr fontAlgn="t"/>
            <a:r>
              <a:rPr lang="en-US" dirty="0"/>
              <a:t>is</a:t>
            </a:r>
          </a:p>
          <a:p>
            <a:pPr fontAlgn="t"/>
            <a:r>
              <a:rPr lang="en-US" dirty="0"/>
              <a:t>with </a:t>
            </a:r>
          </a:p>
          <a:p>
            <a:pPr fontAlgn="t"/>
            <a:r>
              <a:rPr lang="en-US" dirty="0"/>
              <a:t>except</a:t>
            </a:r>
          </a:p>
          <a:p>
            <a:pPr fontAlgn="t"/>
            <a:r>
              <a:rPr lang="en-US" dirty="0"/>
              <a:t>lambda</a:t>
            </a:r>
          </a:p>
          <a:p>
            <a:pPr fontAlgn="t"/>
            <a:r>
              <a:rPr lang="en-US" dirty="0"/>
              <a:t>yield</a:t>
            </a:r>
          </a:p>
        </p:txBody>
      </p:sp>
      <p:pic>
        <p:nvPicPr>
          <p:cNvPr id="6" name="Content Placeholder 5">
            <a:extLst>
              <a:ext uri="{FF2B5EF4-FFF2-40B4-BE49-F238E27FC236}">
                <a16:creationId xmlns:a16="http://schemas.microsoft.com/office/drawing/2014/main" id="{518C10C3-CD89-E84A-B2A0-1AE70AAA6B55}"/>
              </a:ext>
            </a:extLst>
          </p:cNvPr>
          <p:cNvPicPr>
            <a:picLocks noGrp="1" noChangeAspect="1"/>
          </p:cNvPicPr>
          <p:nvPr>
            <p:ph sz="half" idx="2"/>
          </p:nvPr>
        </p:nvPicPr>
        <p:blipFill>
          <a:blip r:embed="rId2"/>
          <a:stretch>
            <a:fillRect/>
          </a:stretch>
        </p:blipFill>
        <p:spPr>
          <a:xfrm>
            <a:off x="5384800" y="2526864"/>
            <a:ext cx="4876800" cy="2417047"/>
          </a:xfrm>
        </p:spPr>
      </p:pic>
    </p:spTree>
    <p:extLst>
      <p:ext uri="{BB962C8B-B14F-4D97-AF65-F5344CB8AC3E}">
        <p14:creationId xmlns:p14="http://schemas.microsoft.com/office/powerpoint/2010/main" val="55148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81E-830A-704E-AE6F-12A3078C13F4}"/>
              </a:ext>
            </a:extLst>
          </p:cNvPr>
          <p:cNvSpPr>
            <a:spLocks noGrp="1"/>
          </p:cNvSpPr>
          <p:nvPr>
            <p:ph type="title"/>
          </p:nvPr>
        </p:nvSpPr>
        <p:spPr/>
        <p:txBody>
          <a:bodyPr/>
          <a:lstStyle/>
          <a:p>
            <a:r>
              <a:rPr lang="en-US" dirty="0"/>
              <a:t>Poll</a:t>
            </a:r>
          </a:p>
        </p:txBody>
      </p:sp>
      <p:sp>
        <p:nvSpPr>
          <p:cNvPr id="3" name="Content Placeholder 2">
            <a:extLst>
              <a:ext uri="{FF2B5EF4-FFF2-40B4-BE49-F238E27FC236}">
                <a16:creationId xmlns:a16="http://schemas.microsoft.com/office/drawing/2014/main" id="{EAA766A3-C61F-DF48-9633-CBFB61B215B0}"/>
              </a:ext>
            </a:extLst>
          </p:cNvPr>
          <p:cNvSpPr>
            <a:spLocks noGrp="1"/>
          </p:cNvSpPr>
          <p:nvPr>
            <p:ph idx="1"/>
          </p:nvPr>
        </p:nvSpPr>
        <p:spPr/>
        <p:txBody>
          <a:bodyPr/>
          <a:lstStyle/>
          <a:p>
            <a:r>
              <a:rPr lang="en-US" dirty="0"/>
              <a:t>Why are you attending this training?</a:t>
            </a:r>
          </a:p>
          <a:p>
            <a:endParaRPr lang="en-US" dirty="0"/>
          </a:p>
          <a:p>
            <a:r>
              <a:rPr lang="en-US" dirty="0"/>
              <a:t>How d</a:t>
            </a:r>
            <a:r>
              <a:rPr lang="en-US" baseline="0" dirty="0"/>
              <a:t>o you think it will help you?</a:t>
            </a:r>
          </a:p>
          <a:p>
            <a:endParaRPr lang="en-US" baseline="0" dirty="0"/>
          </a:p>
          <a:p>
            <a:r>
              <a:rPr lang="en-US" baseline="0" dirty="0"/>
              <a:t>What do you want to learn?</a:t>
            </a:r>
          </a:p>
          <a:p>
            <a:endParaRPr lang="en-US" dirty="0"/>
          </a:p>
          <a:p>
            <a:endParaRPr lang="en-US" dirty="0"/>
          </a:p>
          <a:p>
            <a:pPr marL="0" indent="0">
              <a:buNone/>
            </a:pPr>
            <a:r>
              <a:rPr lang="en-US" dirty="0"/>
              <a:t>Please type responses in the chat…</a:t>
            </a:r>
          </a:p>
        </p:txBody>
      </p:sp>
    </p:spTree>
    <p:extLst>
      <p:ext uri="{BB962C8B-B14F-4D97-AF65-F5344CB8AC3E}">
        <p14:creationId xmlns:p14="http://schemas.microsoft.com/office/powerpoint/2010/main" val="1654365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sz="half" idx="1"/>
          </p:nvPr>
        </p:nvSpPr>
        <p:spPr/>
        <p:txBody>
          <a:bodyPr numCol="1">
            <a:normAutofit/>
          </a:bodyPr>
          <a:lstStyle/>
          <a:p>
            <a:pPr lvl="1"/>
            <a:r>
              <a:rPr lang="en-US" dirty="0"/>
              <a:t>Integer</a:t>
            </a:r>
          </a:p>
          <a:p>
            <a:pPr lvl="2"/>
            <a:r>
              <a:rPr lang="en-US" dirty="0"/>
              <a:t>0, 1, 2, 999</a:t>
            </a:r>
            <a:endParaRPr lang="en-US" baseline="0" dirty="0"/>
          </a:p>
          <a:p>
            <a:pPr lvl="1"/>
            <a:r>
              <a:rPr lang="en-US" dirty="0"/>
              <a:t>Floating-point number, “Float”</a:t>
            </a:r>
          </a:p>
          <a:p>
            <a:pPr lvl="2"/>
            <a:r>
              <a:rPr lang="en-US" dirty="0"/>
              <a:t>3.14</a:t>
            </a:r>
            <a:endParaRPr lang="en-US" baseline="0" dirty="0"/>
          </a:p>
          <a:p>
            <a:pPr lvl="1"/>
            <a:r>
              <a:rPr lang="en-US" baseline="0" dirty="0"/>
              <a:t>Boolean</a:t>
            </a:r>
          </a:p>
          <a:p>
            <a:pPr lvl="2"/>
            <a:r>
              <a:rPr lang="en-US" baseline="0" dirty="0"/>
              <a:t>True, False</a:t>
            </a:r>
            <a:endParaRPr lang="en-US" dirty="0"/>
          </a:p>
          <a:p>
            <a:pPr lvl="1"/>
            <a:r>
              <a:rPr lang="en-US" dirty="0"/>
              <a:t>Character</a:t>
            </a:r>
          </a:p>
          <a:p>
            <a:pPr lvl="2"/>
            <a:r>
              <a:rPr lang="en-US" dirty="0"/>
              <a:t>“a”, “b”, “c”, “A”, “B”, “C”</a:t>
            </a:r>
          </a:p>
          <a:p>
            <a:pPr lvl="1"/>
            <a:r>
              <a:rPr lang="en-US" dirty="0"/>
              <a:t>String (of characters)</a:t>
            </a:r>
          </a:p>
          <a:p>
            <a:pPr lvl="2"/>
            <a:r>
              <a:rPr lang="en-US" dirty="0"/>
              <a:t>“ATCG”</a:t>
            </a:r>
          </a:p>
        </p:txBody>
      </p:sp>
      <p:pic>
        <p:nvPicPr>
          <p:cNvPr id="6" name="Content Placeholder 5">
            <a:extLst>
              <a:ext uri="{FF2B5EF4-FFF2-40B4-BE49-F238E27FC236}">
                <a16:creationId xmlns:a16="http://schemas.microsoft.com/office/drawing/2014/main" id="{7B0FEBC9-ED9D-794B-BABB-2274E5F26AEC}"/>
              </a:ext>
            </a:extLst>
          </p:cNvPr>
          <p:cNvPicPr>
            <a:picLocks noGrp="1" noChangeAspect="1"/>
          </p:cNvPicPr>
          <p:nvPr>
            <p:ph sz="half" idx="2"/>
          </p:nvPr>
        </p:nvPicPr>
        <p:blipFill>
          <a:blip r:embed="rId2"/>
          <a:stretch>
            <a:fillRect/>
          </a:stretch>
        </p:blipFill>
        <p:spPr>
          <a:xfrm>
            <a:off x="5384800" y="2526864"/>
            <a:ext cx="4876800" cy="2417047"/>
          </a:xfrm>
        </p:spPr>
      </p:pic>
    </p:spTree>
    <p:extLst>
      <p:ext uri="{BB962C8B-B14F-4D97-AF65-F5344CB8AC3E}">
        <p14:creationId xmlns:p14="http://schemas.microsoft.com/office/powerpoint/2010/main" val="1840400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idx="1"/>
          </p:nvPr>
        </p:nvSpPr>
        <p:spPr/>
        <p:txBody>
          <a:bodyPr numCol="2">
            <a:normAutofit fontScale="92500" lnSpcReduction="20000"/>
          </a:bodyPr>
          <a:lstStyle/>
          <a:p>
            <a:r>
              <a:rPr lang="en-US" dirty="0"/>
              <a:t>Sequence Data Types</a:t>
            </a:r>
          </a:p>
          <a:p>
            <a:pPr lvl="1"/>
            <a:endParaRPr lang="en-US" dirty="0"/>
          </a:p>
          <a:p>
            <a:pPr lvl="1"/>
            <a:r>
              <a:rPr lang="en-US" dirty="0"/>
              <a:t>Array (List)</a:t>
            </a:r>
          </a:p>
          <a:p>
            <a:pPr lvl="2"/>
            <a:r>
              <a:rPr lang="en-US" dirty="0"/>
              <a:t>Ordered; duplicates allowed; can change</a:t>
            </a:r>
          </a:p>
          <a:p>
            <a:pPr lvl="2"/>
            <a:r>
              <a:rPr lang="en-US" dirty="0"/>
              <a:t>In python - [1, 2, 3], [ “A”, “B”, “C”]</a:t>
            </a:r>
          </a:p>
          <a:p>
            <a:pPr lvl="1"/>
            <a:endParaRPr lang="en-US" dirty="0"/>
          </a:p>
          <a:p>
            <a:pPr lvl="1"/>
            <a:r>
              <a:rPr lang="en-US" dirty="0"/>
              <a:t>Tuple</a:t>
            </a:r>
          </a:p>
          <a:p>
            <a:pPr lvl="2"/>
            <a:r>
              <a:rPr lang="en-US" dirty="0"/>
              <a:t>Ordered; duplicates allowed; cannot change</a:t>
            </a:r>
          </a:p>
          <a:p>
            <a:pPr lvl="2"/>
            <a:r>
              <a:rPr lang="en-US" dirty="0"/>
              <a:t>In python – tuple: (“a”, “t”, “g”, “c”);</a:t>
            </a:r>
          </a:p>
          <a:p>
            <a:endParaRPr lang="en-US" dirty="0"/>
          </a:p>
          <a:p>
            <a:endParaRPr lang="en-US" dirty="0"/>
          </a:p>
          <a:p>
            <a:endParaRPr lang="en-US" dirty="0"/>
          </a:p>
          <a:p>
            <a:r>
              <a:rPr lang="en-US" dirty="0"/>
              <a:t>Sets Data Types</a:t>
            </a:r>
          </a:p>
          <a:p>
            <a:pPr lvl="1"/>
            <a:endParaRPr lang="en-US" dirty="0"/>
          </a:p>
          <a:p>
            <a:pPr lvl="1"/>
            <a:r>
              <a:rPr lang="en-US" dirty="0"/>
              <a:t>Sets</a:t>
            </a:r>
          </a:p>
          <a:p>
            <a:pPr lvl="2"/>
            <a:r>
              <a:rPr lang="en-US" dirty="0"/>
              <a:t>Unordered; no duplicate elements</a:t>
            </a:r>
          </a:p>
          <a:p>
            <a:pPr lvl="2"/>
            <a:r>
              <a:rPr lang="en-US" dirty="0"/>
              <a:t>In python - Set(['John', 'Jane', 'Jack', 'Janice'])</a:t>
            </a:r>
          </a:p>
          <a:p>
            <a:endParaRPr lang="en-US" dirty="0"/>
          </a:p>
          <a:p>
            <a:r>
              <a:rPr lang="en-US" dirty="0"/>
              <a:t>Mapping Data Types</a:t>
            </a:r>
          </a:p>
          <a:p>
            <a:pPr lvl="1"/>
            <a:endParaRPr lang="en-US" dirty="0"/>
          </a:p>
          <a:p>
            <a:pPr lvl="1"/>
            <a:r>
              <a:rPr lang="en-US" dirty="0"/>
              <a:t>Hash (Dictionary)</a:t>
            </a:r>
          </a:p>
          <a:p>
            <a:pPr lvl="2"/>
            <a:r>
              <a:rPr lang="en-US" dirty="0"/>
              <a:t>Key / value pair</a:t>
            </a:r>
          </a:p>
          <a:p>
            <a:pPr lvl="2"/>
            <a:r>
              <a:rPr lang="en-US" dirty="0"/>
              <a:t>Unordered; no duplicate keys, can change</a:t>
            </a:r>
          </a:p>
          <a:p>
            <a:pPr lvl="2"/>
            <a:r>
              <a:rPr lang="en-US" dirty="0"/>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sz="half" idx="1"/>
          </p:nvPr>
        </p:nvSpPr>
        <p:spPr/>
        <p:txBody>
          <a:bodyPr>
            <a:normAutofit/>
          </a:bodyPr>
          <a:lstStyle/>
          <a:p>
            <a:r>
              <a:rPr lang="en-US" dirty="0"/>
              <a:t>For loop</a:t>
            </a:r>
            <a:r>
              <a:rPr lang="is-IS"/>
              <a:t>…</a:t>
            </a:r>
          </a:p>
          <a:p>
            <a:pPr lvl="1"/>
            <a:r>
              <a:rPr lang="is-IS"/>
              <a:t>Execute a known number of times</a:t>
            </a:r>
          </a:p>
          <a:p>
            <a:pPr lvl="1"/>
            <a:endParaRPr lang="is-IS"/>
          </a:p>
          <a:p>
            <a:r>
              <a:rPr lang="is-IS"/>
              <a:t>While loop</a:t>
            </a:r>
          </a:p>
          <a:p>
            <a:pPr lvl="1"/>
            <a:r>
              <a:rPr lang="is-IS"/>
              <a:t>Execute while some condition is met</a:t>
            </a:r>
            <a:endParaRPr lang="en-US" dirty="0"/>
          </a:p>
        </p:txBody>
      </p:sp>
      <p:sp>
        <p:nvSpPr>
          <p:cNvPr id="4" name="Content Placeholder 3"/>
          <p:cNvSpPr>
            <a:spLocks noGrp="1"/>
          </p:cNvSpPr>
          <p:nvPr>
            <p:ph sz="half" idx="2"/>
          </p:nvPr>
        </p:nvSpPr>
        <p:spPr/>
        <p:txBody>
          <a:bodyPr>
            <a:normAutofit/>
          </a:bodyPr>
          <a:lstStyle/>
          <a:p>
            <a:pPr marL="0" indent="0">
              <a:buNone/>
            </a:pPr>
            <a:r>
              <a:rPr lang="en-US" sz="1200" i="1" dirty="0">
                <a:latin typeface="Courier" charset="0"/>
                <a:ea typeface="Courier" charset="0"/>
                <a:cs typeface="Courier" charset="0"/>
              </a:rPr>
              <a:t># Measure some strings:</a:t>
            </a:r>
            <a:r>
              <a:rPr lang="en-US" sz="1200" dirty="0">
                <a:latin typeface="Courier" charset="0"/>
                <a:ea typeface="Courier" charset="0"/>
                <a:cs typeface="Courier" charset="0"/>
              </a:rPr>
              <a:t> </a:t>
            </a:r>
            <a:r>
              <a:rPr lang="en-US" sz="1200" b="1" dirty="0">
                <a:latin typeface="Courier" charset="0"/>
                <a:ea typeface="Courier" charset="0"/>
                <a:cs typeface="Courier" charset="0"/>
              </a:rPr>
              <a:t>... </a:t>
            </a:r>
          </a:p>
          <a:p>
            <a:pPr marL="0" indent="0">
              <a:buNone/>
            </a:pPr>
            <a:r>
              <a:rPr lang="en-US" sz="1200" dirty="0">
                <a:latin typeface="Courier" charset="0"/>
                <a:ea typeface="Courier" charset="0"/>
                <a:cs typeface="Courier" charset="0"/>
              </a:rPr>
              <a:t>words = ['cat', 'window', ‘student’]</a:t>
            </a:r>
          </a:p>
          <a:p>
            <a:pPr marL="0" indent="0">
              <a:buNone/>
            </a:pPr>
            <a:endParaRPr lang="en-US" sz="1200" dirty="0">
              <a:latin typeface="Courier" charset="0"/>
              <a:ea typeface="Courier" charset="0"/>
              <a:cs typeface="Courier" charset="0"/>
            </a:endParaRPr>
          </a:p>
          <a:p>
            <a:pPr marL="0" indent="0">
              <a:buNone/>
            </a:pPr>
            <a:r>
              <a:rPr lang="en-US" sz="1200" b="1" dirty="0">
                <a:latin typeface="Courier" charset="0"/>
                <a:ea typeface="Courier" charset="0"/>
                <a:cs typeface="Courier" charset="0"/>
              </a:rPr>
              <a:t>for</a:t>
            </a:r>
            <a:r>
              <a:rPr lang="en-US" sz="1200" dirty="0">
                <a:latin typeface="Courier" charset="0"/>
                <a:ea typeface="Courier" charset="0"/>
                <a:cs typeface="Courier" charset="0"/>
              </a:rPr>
              <a:t> w </a:t>
            </a:r>
            <a:r>
              <a:rPr lang="en-US" sz="1200" b="1" dirty="0">
                <a:latin typeface="Courier" charset="0"/>
                <a:ea typeface="Courier" charset="0"/>
                <a:cs typeface="Courier" charset="0"/>
              </a:rPr>
              <a:t>in</a:t>
            </a:r>
            <a:r>
              <a:rPr lang="en-US" sz="1200" dirty="0">
                <a:latin typeface="Courier" charset="0"/>
                <a:ea typeface="Courier" charset="0"/>
                <a:cs typeface="Courier" charset="0"/>
              </a:rPr>
              <a:t> words:</a:t>
            </a:r>
            <a:endParaRPr lang="en-US" sz="1200" b="1" dirty="0">
              <a:latin typeface="Courier" charset="0"/>
              <a:ea typeface="Courier" charset="0"/>
              <a:cs typeface="Courier" charset="0"/>
            </a:endParaRPr>
          </a:p>
          <a:p>
            <a:pPr marL="228600" lvl="1" indent="0">
              <a:buNone/>
            </a:pPr>
            <a:r>
              <a:rPr lang="en-US" sz="1200" dirty="0">
                <a:latin typeface="Courier" charset="0"/>
                <a:ea typeface="Courier" charset="0"/>
                <a:cs typeface="Courier" charset="0"/>
              </a:rPr>
              <a:t>print(w, len(w))</a:t>
            </a:r>
          </a:p>
        </p:txBody>
      </p:sp>
    </p:spTree>
    <p:extLst>
      <p:ext uri="{BB962C8B-B14F-4D97-AF65-F5344CB8AC3E}">
        <p14:creationId xmlns:p14="http://schemas.microsoft.com/office/powerpoint/2010/main" val="618129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conc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6" name="Text Placeholder 35"/>
          <p:cNvSpPr>
            <a:spLocks noGrp="1"/>
          </p:cNvSpPr>
          <p:nvPr>
            <p:ph type="body" idx="1"/>
          </p:nvPr>
        </p:nvSpPr>
        <p:spPr/>
        <p:txBody>
          <a:bodyPr/>
          <a:lstStyle/>
          <a:p>
            <a:r>
              <a:rPr lang="en-US" dirty="0"/>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dirty="0">
                          <a:solidFill>
                            <a:schemeClr val="tx1"/>
                          </a:solidFill>
                        </a:rPr>
                        <a:t>Name</a:t>
                      </a:r>
                    </a:p>
                  </a:txBody>
                  <a:tcPr/>
                </a:tc>
                <a:tc>
                  <a:txBody>
                    <a:bodyPr/>
                    <a:lstStyle/>
                    <a:p>
                      <a:r>
                        <a:rPr lang="en-US" dirty="0">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Equals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dirty="0">
                          <a:solidFill>
                            <a:schemeClr val="tx1"/>
                          </a:solidFill>
                          <a:effectLst/>
                          <a:latin typeface="inherit" charset="0"/>
                        </a:rPr>
                        <a:t>!=</a:t>
                      </a:r>
                      <a:endParaRPr lang="ru-RU"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Not equal</a:t>
                      </a:r>
                    </a:p>
                  </a:txBody>
                  <a:tcPr marL="76200" marR="76200" marT="76200" marB="76200"/>
                </a:tc>
                <a:tc>
                  <a:txBody>
                    <a:bodyPr/>
                    <a:lstStyle/>
                    <a:p>
                      <a:pPr fontAlgn="t"/>
                      <a:r>
                        <a:rPr lang="fr-FR"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dirty="0">
                          <a:solidFill>
                            <a:schemeClr val="tx1"/>
                          </a:solidFill>
                          <a:effectLst/>
                          <a:latin typeface="inherit" charset="0"/>
                        </a:rPr>
                        <a:t>/</a:t>
                      </a:r>
                      <a:endParaRPr lang="bg-BG"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5" name="Text Placeholder 4"/>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a:t>
            </a:r>
          </a:p>
        </p:txBody>
      </p:sp>
      <p:sp>
        <p:nvSpPr>
          <p:cNvPr id="3" name="Content Placeholder 2"/>
          <p:cNvSpPr>
            <a:spLocks noGrp="1"/>
          </p:cNvSpPr>
          <p:nvPr>
            <p:ph sz="quarter" idx="2"/>
          </p:nvPr>
        </p:nvSpPr>
        <p:spPr/>
        <p:txBody>
          <a:bodyPr/>
          <a:lstStyle/>
          <a:p>
            <a:r>
              <a:rPr lang="en-US" dirty="0"/>
              <a:t>A basic task of a computer, especially one that corresponds to a single instruction from the user.</a:t>
            </a:r>
          </a:p>
          <a:p>
            <a:endParaRPr lang="en-US" dirty="0"/>
          </a:p>
          <a:p>
            <a:r>
              <a:rPr lang="en-US" dirty="0"/>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dirty="0">
                <a:latin typeface="Courier" charset="0"/>
                <a:ea typeface="Courier" charset="0"/>
                <a:cs typeface="Courier" charset="0"/>
              </a:rPr>
              <a:t>def multiply(num1, num2):</a:t>
            </a:r>
          </a:p>
          <a:p>
            <a:pPr marL="0" indent="0">
              <a:buNone/>
            </a:pPr>
            <a:r>
              <a:rPr lang="en-US" dirty="0">
                <a:latin typeface="Courier" charset="0"/>
                <a:ea typeface="Courier" charset="0"/>
                <a:cs typeface="Courier" charset="0"/>
              </a:rPr>
              <a:t>    answer = num1 * num2</a:t>
            </a:r>
          </a:p>
          <a:p>
            <a:pPr marL="0" indent="0">
              <a:buNone/>
            </a:pPr>
            <a:r>
              <a:rPr lang="en-US" dirty="0">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i="1" dirty="0"/>
              <a:t>The biggest mistake I see new programmers make is focusing on learning syntax instead of learning how to solve problems.</a:t>
            </a:r>
          </a:p>
          <a:p>
            <a:pPr marL="0" indent="0" algn="r">
              <a:buNone/>
            </a:pPr>
            <a:r>
              <a:rPr lang="en-US" dirty="0"/>
              <a:t>- V. Anton Spraul</a:t>
            </a:r>
          </a:p>
          <a:p>
            <a:pPr marL="0" indent="0" algn="r">
              <a:buNone/>
            </a:pPr>
            <a:r>
              <a:rPr lang="en-US" dirty="0"/>
              <a:t>(Author of “Think Like a Programmer: </a:t>
            </a:r>
          </a:p>
          <a:p>
            <a:pPr marL="0" indent="0" algn="r">
              <a:buNone/>
            </a:pPr>
            <a:r>
              <a:rPr lang="en-US"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 New Task?</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If you can’t explain something in simple terms, you don’t understand it.</a:t>
            </a:r>
          </a:p>
          <a:p>
            <a:pPr marL="0" indent="0" algn="r">
              <a:buNone/>
            </a:pPr>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DFC4-8F71-184F-A13A-02607A4C0F47}"/>
              </a:ext>
            </a:extLst>
          </p:cNvPr>
          <p:cNvSpPr>
            <a:spLocks noGrp="1"/>
          </p:cNvSpPr>
          <p:nvPr>
            <p:ph type="title"/>
          </p:nvPr>
        </p:nvSpPr>
        <p:spPr>
          <a:xfrm>
            <a:off x="1011936" y="1984248"/>
            <a:ext cx="8631936" cy="1371600"/>
          </a:xfrm>
        </p:spPr>
        <p:txBody>
          <a:bodyPr/>
          <a:lstStyle/>
          <a:p>
            <a:r>
              <a:rPr lang="en-US" dirty="0"/>
              <a:t>What are some tasks that a program can help with…</a:t>
            </a:r>
          </a:p>
        </p:txBody>
      </p:sp>
      <p:sp>
        <p:nvSpPr>
          <p:cNvPr id="3" name="Content Placeholder 2">
            <a:extLst>
              <a:ext uri="{FF2B5EF4-FFF2-40B4-BE49-F238E27FC236}">
                <a16:creationId xmlns:a16="http://schemas.microsoft.com/office/drawing/2014/main" id="{229C96F9-43FD-AC4E-9434-1E19BFACAD31}"/>
              </a:ext>
            </a:extLst>
          </p:cNvPr>
          <p:cNvSpPr>
            <a:spLocks noGrp="1"/>
          </p:cNvSpPr>
          <p:nvPr>
            <p:ph type="body" idx="1"/>
          </p:nvPr>
        </p:nvSpPr>
        <p:spPr>
          <a:xfrm>
            <a:off x="1011936" y="3429000"/>
            <a:ext cx="8631936" cy="1371600"/>
          </a:xfrm>
        </p:spPr>
        <p:txBody>
          <a:bodyPr/>
          <a:lstStyle/>
          <a:p>
            <a:endParaRPr lang="en-US" dirty="0"/>
          </a:p>
          <a:p>
            <a:r>
              <a:rPr lang="en-US" dirty="0"/>
              <a:t>Please type responses in the chat…</a:t>
            </a:r>
          </a:p>
        </p:txBody>
      </p:sp>
    </p:spTree>
    <p:extLst>
      <p:ext uri="{BB962C8B-B14F-4D97-AF65-F5344CB8AC3E}">
        <p14:creationId xmlns:p14="http://schemas.microsoft.com/office/powerpoint/2010/main" val="2568703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dirty="0"/>
              <a:t>1. Understand</a:t>
            </a:r>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dirty="0"/>
              <a:t>How to know when you understand a problem?</a:t>
            </a:r>
          </a:p>
          <a:p>
            <a:pPr lvl="1"/>
            <a:r>
              <a:rPr lang="en-US" dirty="0"/>
              <a:t>When you can explain it in plain English</a:t>
            </a:r>
          </a:p>
          <a:p>
            <a:pPr lvl="1"/>
            <a:r>
              <a:rPr lang="en-US" dirty="0"/>
              <a:t>Therefore you should write down your problem, doodle a diagram, or tell someone else about it (or thing… some people use a rubber duck)</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Plan your solution!</a:t>
            </a:r>
          </a:p>
          <a:p>
            <a:pPr lvl="1"/>
            <a:r>
              <a:rPr lang="en-US" dirty="0"/>
              <a:t>Nothing can help you if you can’t write down the exact steps</a:t>
            </a:r>
          </a:p>
          <a:p>
            <a:pPr lvl="1"/>
            <a:endParaRPr lang="en-US" dirty="0"/>
          </a:p>
          <a:p>
            <a:r>
              <a:rPr lang="en-US" dirty="0"/>
              <a:t>In programming, this means don’t start programming straight away</a:t>
            </a:r>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lnSpcReduction="10000"/>
          </a:bodyPr>
          <a:lstStyle/>
          <a:p>
            <a:r>
              <a:rPr lang="en-US" b="1" dirty="0"/>
              <a:t>This is the most important step of all!</a:t>
            </a:r>
          </a:p>
          <a:p>
            <a:pPr lvl="1"/>
            <a:r>
              <a:rPr lang="en-US" dirty="0"/>
              <a:t>Do not try to solve one big problem</a:t>
            </a:r>
          </a:p>
          <a:p>
            <a:endParaRPr lang="en-US" dirty="0"/>
          </a:p>
          <a:p>
            <a:r>
              <a:rPr lang="en-US" dirty="0"/>
              <a:t>Instead, break it into sub-problems.</a:t>
            </a:r>
          </a:p>
          <a:p>
            <a:endParaRPr lang="en-US" dirty="0"/>
          </a:p>
          <a:p>
            <a:r>
              <a:rPr lang="en-US" dirty="0"/>
              <a:t>Then, solve each sub-problem one by one. Begin with the simplest. </a:t>
            </a:r>
          </a:p>
          <a:p>
            <a:endParaRPr lang="en-US" dirty="0"/>
          </a:p>
          <a:p>
            <a:r>
              <a:rPr lang="en-US" dirty="0"/>
              <a:t>Once you solved every sub-problem, connect the dots.</a:t>
            </a:r>
          </a:p>
          <a:p>
            <a:endParaRPr lang="en-US" dirty="0"/>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endParaRPr lang="en-US" dirty="0"/>
          </a:p>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dirty="0"/>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dirty="0"/>
              <a:t>Practice. Practice. Practice. 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How Programming Can Help?</a:t>
            </a:r>
          </a:p>
        </p:txBody>
      </p:sp>
      <p:sp>
        <p:nvSpPr>
          <p:cNvPr id="3" name="Content Placeholder 2"/>
          <p:cNvSpPr>
            <a:spLocks noGrp="1"/>
          </p:cNvSpPr>
          <p:nvPr>
            <p:ph idx="1"/>
          </p:nvPr>
        </p:nvSpPr>
        <p:spPr/>
        <p:txBody>
          <a:bodyPr>
            <a:normAutofit lnSpcReduction="1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pPr marL="0" indent="0">
              <a:buNone/>
            </a:pP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61A7-E7C9-0C45-BBBA-2D87EFE4137C}"/>
              </a:ext>
            </a:extLst>
          </p:cNvPr>
          <p:cNvSpPr>
            <a:spLocks noGrp="1"/>
          </p:cNvSpPr>
          <p:nvPr>
            <p:ph type="title"/>
          </p:nvPr>
        </p:nvSpPr>
        <p:spPr/>
        <p:txBody>
          <a:bodyPr/>
          <a:lstStyle/>
          <a:p>
            <a:r>
              <a:rPr lang="en-US" dirty="0"/>
              <a:t>Think About The Problem You Want To Solve</a:t>
            </a:r>
          </a:p>
        </p:txBody>
      </p:sp>
      <p:sp>
        <p:nvSpPr>
          <p:cNvPr id="3" name="Content Placeholder 2">
            <a:extLst>
              <a:ext uri="{FF2B5EF4-FFF2-40B4-BE49-F238E27FC236}">
                <a16:creationId xmlns:a16="http://schemas.microsoft.com/office/drawing/2014/main" id="{1DC67DEB-5632-CB40-9DA8-CC821A0E95C1}"/>
              </a:ext>
            </a:extLst>
          </p:cNvPr>
          <p:cNvSpPr>
            <a:spLocks noGrp="1"/>
          </p:cNvSpPr>
          <p:nvPr>
            <p:ph idx="1"/>
          </p:nvPr>
        </p:nvSpPr>
        <p:spPr/>
        <p:txBody>
          <a:bodyPr/>
          <a:lstStyle/>
          <a:p>
            <a:r>
              <a:rPr lang="en-US" dirty="0"/>
              <a:t>Input / Output	&lt;&lt; Are there any input or output to your program?</a:t>
            </a:r>
          </a:p>
          <a:p>
            <a:r>
              <a:rPr lang="en-US" dirty="0"/>
              <a:t>Variables		&lt;&lt; Will you need to store any information?</a:t>
            </a:r>
          </a:p>
          <a:p>
            <a:r>
              <a:rPr lang="en-US" dirty="0"/>
              <a:t>Data Structures	&lt;&lt; How will you store your information?</a:t>
            </a:r>
          </a:p>
          <a:p>
            <a:r>
              <a:rPr lang="en-US" dirty="0"/>
              <a:t>Loops		&lt;&lt; Are there any loops in your program?</a:t>
            </a:r>
          </a:p>
          <a:p>
            <a:r>
              <a:rPr lang="en-US" dirty="0"/>
              <a:t>Conditionals	&lt;&lt; Are there any conditions?</a:t>
            </a:r>
          </a:p>
          <a:p>
            <a:r>
              <a:rPr lang="en-US" dirty="0"/>
              <a:t>Math operations	&lt;&lt; Are there any math operations?</a:t>
            </a:r>
          </a:p>
          <a:p>
            <a:endParaRPr lang="en-US" dirty="0"/>
          </a:p>
          <a:p>
            <a:r>
              <a:rPr lang="en-US" dirty="0"/>
              <a:t>Functions		&lt;&lt; are there tasks that are repeated? In a loop?</a:t>
            </a:r>
          </a:p>
        </p:txBody>
      </p:sp>
    </p:spTree>
    <p:extLst>
      <p:ext uri="{BB962C8B-B14F-4D97-AF65-F5344CB8AC3E}">
        <p14:creationId xmlns:p14="http://schemas.microsoft.com/office/powerpoint/2010/main" val="3351994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endParaRPr lang="en-US" dirty="0"/>
          </a:p>
          <a:p>
            <a:r>
              <a:rPr lang="en-US" dirty="0"/>
              <a:t>Write your own code but use packages (..often)</a:t>
            </a:r>
          </a:p>
          <a:p>
            <a:endParaRPr lang="en-US" dirty="0"/>
          </a:p>
          <a:p>
            <a:r>
              <a:rPr lang="en-US" dirty="0"/>
              <a:t>Adapt code written by someone else (…often)</a:t>
            </a:r>
          </a:p>
        </p:txBody>
      </p:sp>
    </p:spTree>
    <p:extLst>
      <p:ext uri="{BB962C8B-B14F-4D97-AF65-F5344CB8AC3E}">
        <p14:creationId xmlns:p14="http://schemas.microsoft.com/office/powerpoint/2010/main" val="1386478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'Current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value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sum)</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936" y="1984248"/>
            <a:ext cx="8631936" cy="1371600"/>
          </a:xfrm>
        </p:spPr>
        <p:txBody>
          <a:bodyPr/>
          <a:lstStyle/>
          <a:p>
            <a:r>
              <a:rPr lang="en-US" dirty="0"/>
              <a:t>Code Is </a:t>
            </a:r>
            <a:r>
              <a:rPr lang="en-US" u="sng" dirty="0"/>
              <a:t>Read</a:t>
            </a:r>
            <a:r>
              <a:rPr lang="en-US" dirty="0"/>
              <a:t> More Often </a:t>
            </a:r>
            <a:br>
              <a:rPr lang="en-US" dirty="0"/>
            </a:br>
            <a:r>
              <a:rPr lang="en-US" dirty="0"/>
              <a:t>Then It Is Written!</a:t>
            </a:r>
          </a:p>
        </p:txBody>
      </p:sp>
      <p:sp>
        <p:nvSpPr>
          <p:cNvPr id="6" name="Text Placeholder 5">
            <a:extLst>
              <a:ext uri="{FF2B5EF4-FFF2-40B4-BE49-F238E27FC236}">
                <a16:creationId xmlns:a16="http://schemas.microsoft.com/office/drawing/2014/main" id="{5E13E1AE-7122-CF4D-8033-32E7B79B035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05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a:t>StackOverflow</a:t>
            </a:r>
          </a:p>
          <a:p>
            <a:r>
              <a:rPr lang="en-US" dirty="0"/>
              <a:t>GitHub  (Open source, source code repository)</a:t>
            </a:r>
          </a:p>
          <a:p>
            <a:r>
              <a:rPr lang="en-US" dirty="0"/>
              <a:t>Programing language repository (python – pip, conda; R – cran)</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884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To familiarize you with computer programming, programming languages, scientific packages</a:t>
            </a:r>
          </a:p>
          <a:p>
            <a:pPr lvl="0"/>
            <a:r>
              <a:rPr lang="en-US" dirty="0"/>
              <a:t>Enable you to communicate better with programmers, bioinformaticians</a:t>
            </a:r>
          </a:p>
          <a:p>
            <a:pPr lvl="0"/>
            <a:r>
              <a:rPr lang="en-US" dirty="0"/>
              <a:t>Critique existing source code for your use</a:t>
            </a:r>
          </a:p>
          <a:p>
            <a:pPr lvl="0"/>
            <a:r>
              <a:rPr lang="en-US" dirty="0"/>
              <a:t>Assess which language that bests fits your needs</a:t>
            </a:r>
          </a:p>
          <a:p>
            <a:pPr lvl="0"/>
            <a:r>
              <a:rPr lang="en-US" dirty="0"/>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06F5-E5EA-5244-BCF2-1EF253B4B1C0}"/>
              </a:ext>
            </a:extLst>
          </p:cNvPr>
          <p:cNvSpPr>
            <a:spLocks noGrp="1"/>
          </p:cNvSpPr>
          <p:nvPr>
            <p:ph type="title"/>
          </p:nvPr>
        </p:nvSpPr>
        <p:spPr>
          <a:xfrm>
            <a:off x="1011936" y="1984248"/>
            <a:ext cx="8631936" cy="1371600"/>
          </a:xfrm>
        </p:spPr>
        <p:txBody>
          <a:bodyPr/>
          <a:lstStyle/>
          <a:p>
            <a:r>
              <a:rPr lang="en-US" dirty="0"/>
              <a:t>How do you know…</a:t>
            </a:r>
            <a:br>
              <a:rPr lang="en-US" dirty="0"/>
            </a:br>
            <a:r>
              <a:rPr lang="en-US" dirty="0"/>
              <a:t>if a program can help?</a:t>
            </a:r>
          </a:p>
        </p:txBody>
      </p:sp>
      <p:sp>
        <p:nvSpPr>
          <p:cNvPr id="4" name="Text Placeholder 3">
            <a:extLst>
              <a:ext uri="{FF2B5EF4-FFF2-40B4-BE49-F238E27FC236}">
                <a16:creationId xmlns:a16="http://schemas.microsoft.com/office/drawing/2014/main" id="{A675AF18-AAA0-8F48-8AB6-2582EB28AC82}"/>
              </a:ext>
            </a:extLst>
          </p:cNvPr>
          <p:cNvSpPr>
            <a:spLocks noGrp="1"/>
          </p:cNvSpPr>
          <p:nvPr>
            <p:ph type="body" idx="1"/>
          </p:nvPr>
        </p:nvSpPr>
        <p:spPr>
          <a:xfrm>
            <a:off x="1011936" y="3429000"/>
            <a:ext cx="8631936" cy="1371600"/>
          </a:xfrm>
        </p:spPr>
        <p:txBody>
          <a:bodyPr/>
          <a:lstStyle/>
          <a:p>
            <a:endParaRPr lang="en-US" dirty="0"/>
          </a:p>
          <a:p>
            <a:r>
              <a:rPr lang="en-US" dirty="0"/>
              <a:t>Please type responses in the chat…</a:t>
            </a:r>
          </a:p>
        </p:txBody>
      </p:sp>
    </p:spTree>
    <p:extLst>
      <p:ext uri="{BB962C8B-B14F-4D97-AF65-F5344CB8AC3E}">
        <p14:creationId xmlns:p14="http://schemas.microsoft.com/office/powerpoint/2010/main" val="424610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A2DF-2BD2-7948-BD7E-E7E437EF8B0E}"/>
              </a:ext>
            </a:extLst>
          </p:cNvPr>
          <p:cNvSpPr>
            <a:spLocks noGrp="1"/>
          </p:cNvSpPr>
          <p:nvPr>
            <p:ph type="title"/>
          </p:nvPr>
        </p:nvSpPr>
        <p:spPr>
          <a:xfrm>
            <a:off x="1011936" y="1984248"/>
            <a:ext cx="8631936" cy="1371600"/>
          </a:xfrm>
        </p:spPr>
        <p:txBody>
          <a:bodyPr/>
          <a:lstStyle/>
          <a:p>
            <a:r>
              <a:rPr lang="en-US" dirty="0"/>
              <a:t>Should you write a program for every task you have?</a:t>
            </a:r>
          </a:p>
        </p:txBody>
      </p:sp>
      <p:sp>
        <p:nvSpPr>
          <p:cNvPr id="3" name="Content Placeholder 2">
            <a:extLst>
              <a:ext uri="{FF2B5EF4-FFF2-40B4-BE49-F238E27FC236}">
                <a16:creationId xmlns:a16="http://schemas.microsoft.com/office/drawing/2014/main" id="{395C7C73-8EBB-C64B-B794-F8E2017AD79C}"/>
              </a:ext>
            </a:extLst>
          </p:cNvPr>
          <p:cNvSpPr>
            <a:spLocks noGrp="1"/>
          </p:cNvSpPr>
          <p:nvPr>
            <p:ph type="body" idx="1"/>
          </p:nvPr>
        </p:nvSpPr>
        <p:spPr>
          <a:xfrm>
            <a:off x="1011936" y="3429000"/>
            <a:ext cx="8631936" cy="1371600"/>
          </a:xfrm>
        </p:spPr>
        <p:txBody>
          <a:bodyPr/>
          <a:lstStyle/>
          <a:p>
            <a:pPr lvl="0"/>
            <a:endParaRPr lang="en-US" dirty="0"/>
          </a:p>
          <a:p>
            <a:pPr lvl="0"/>
            <a:r>
              <a:rPr lang="en-US" dirty="0"/>
              <a:t>No!</a:t>
            </a:r>
          </a:p>
        </p:txBody>
      </p:sp>
    </p:spTree>
    <p:extLst>
      <p:ext uri="{BB962C8B-B14F-4D97-AF65-F5344CB8AC3E}">
        <p14:creationId xmlns:p14="http://schemas.microsoft.com/office/powerpoint/2010/main" val="45827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6F5E-FD06-8844-9F63-ECC9C1CFEF31}"/>
              </a:ext>
            </a:extLst>
          </p:cNvPr>
          <p:cNvSpPr>
            <a:spLocks noGrp="1"/>
          </p:cNvSpPr>
          <p:nvPr>
            <p:ph type="title"/>
          </p:nvPr>
        </p:nvSpPr>
        <p:spPr>
          <a:xfrm>
            <a:off x="304800" y="155448"/>
            <a:ext cx="10058400" cy="914400"/>
          </a:xfrm>
        </p:spPr>
        <p:txBody>
          <a:bodyPr/>
          <a:lstStyle/>
          <a:p>
            <a:r>
              <a:rPr lang="en-US" dirty="0"/>
              <a:t>When Should I Think Of Writing A Program?</a:t>
            </a:r>
          </a:p>
        </p:txBody>
      </p:sp>
      <p:sp>
        <p:nvSpPr>
          <p:cNvPr id="3" name="Content Placeholder 2">
            <a:extLst>
              <a:ext uri="{FF2B5EF4-FFF2-40B4-BE49-F238E27FC236}">
                <a16:creationId xmlns:a16="http://schemas.microsoft.com/office/drawing/2014/main" id="{E64B833E-181A-E541-AEB2-C829AA9610C9}"/>
              </a:ext>
            </a:extLst>
          </p:cNvPr>
          <p:cNvSpPr>
            <a:spLocks noGrp="1"/>
          </p:cNvSpPr>
          <p:nvPr>
            <p:ph idx="1"/>
          </p:nvPr>
        </p:nvSpPr>
        <p:spPr>
          <a:xfrm>
            <a:off x="304800" y="1527048"/>
            <a:ext cx="10058400" cy="4416552"/>
          </a:xfrm>
        </p:spPr>
        <p:txBody>
          <a:bodyPr/>
          <a:lstStyle/>
          <a:p>
            <a:endParaRPr lang="en-US" dirty="0"/>
          </a:p>
          <a:p>
            <a:r>
              <a:rPr lang="en-US" dirty="0"/>
              <a:t>When something is repeatable…</a:t>
            </a:r>
          </a:p>
          <a:p>
            <a:endParaRPr lang="en-US" dirty="0"/>
          </a:p>
          <a:p>
            <a:r>
              <a:rPr lang="en-US" dirty="0"/>
              <a:t>Does every aspect of a task need to be ENTIRELY the same…No!</a:t>
            </a:r>
          </a:p>
          <a:p>
            <a:pPr lvl="1"/>
            <a:endParaRPr lang="en-US" dirty="0"/>
          </a:p>
          <a:p>
            <a:r>
              <a:rPr lang="en-US" dirty="0"/>
              <a:t>But there must be some logic…</a:t>
            </a:r>
          </a:p>
        </p:txBody>
      </p:sp>
    </p:spTree>
    <p:extLst>
      <p:ext uri="{BB962C8B-B14F-4D97-AF65-F5344CB8AC3E}">
        <p14:creationId xmlns:p14="http://schemas.microsoft.com/office/powerpoint/2010/main" val="2427961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2190-3B6D-8349-83C1-7B28D9A5F348}"/>
              </a:ext>
            </a:extLst>
          </p:cNvPr>
          <p:cNvSpPr>
            <a:spLocks noGrp="1"/>
          </p:cNvSpPr>
          <p:nvPr>
            <p:ph type="title"/>
          </p:nvPr>
        </p:nvSpPr>
        <p:spPr/>
        <p:txBody>
          <a:bodyPr/>
          <a:lstStyle/>
          <a:p>
            <a:r>
              <a:rPr lang="en-US" dirty="0"/>
              <a:t>Does this sound scary or difficult do?</a:t>
            </a:r>
          </a:p>
        </p:txBody>
      </p:sp>
      <p:sp>
        <p:nvSpPr>
          <p:cNvPr id="3" name="Text Placeholder 2">
            <a:extLst>
              <a:ext uri="{FF2B5EF4-FFF2-40B4-BE49-F238E27FC236}">
                <a16:creationId xmlns:a16="http://schemas.microsoft.com/office/drawing/2014/main" id="{DA1D92B3-3A42-D441-8933-1CDB719867AD}"/>
              </a:ext>
            </a:extLst>
          </p:cNvPr>
          <p:cNvSpPr>
            <a:spLocks noGrp="1"/>
          </p:cNvSpPr>
          <p:nvPr>
            <p:ph type="body" idx="1"/>
          </p:nvPr>
        </p:nvSpPr>
        <p:spPr/>
        <p:txBody>
          <a:bodyPr/>
          <a:lstStyle/>
          <a:p>
            <a:endParaRPr lang="en-US" dirty="0"/>
          </a:p>
          <a:p>
            <a:r>
              <a:rPr lang="en-US" dirty="0"/>
              <a:t>No need to answer out loud…</a:t>
            </a:r>
          </a:p>
        </p:txBody>
      </p:sp>
    </p:spTree>
    <p:extLst>
      <p:ext uri="{BB962C8B-B14F-4D97-AF65-F5344CB8AC3E}">
        <p14:creationId xmlns:p14="http://schemas.microsoft.com/office/powerpoint/2010/main" val="9249393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20070</TotalTime>
  <Words>2751</Words>
  <Application>Microsoft Macintosh PowerPoint</Application>
  <PresentationFormat>Widescreen</PresentationFormat>
  <Paragraphs>522</Paragraphs>
  <Slides>58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Courier</vt:lpstr>
      <vt:lpstr>Courier-Bold</vt:lpstr>
      <vt:lpstr>inherit</vt:lpstr>
      <vt:lpstr>Wingdings</vt:lpstr>
      <vt:lpstr>Wingdings 2</vt:lpstr>
      <vt:lpstr>NIAIDBrandedPPT</vt:lpstr>
      <vt:lpstr>Introduction to Programming</vt:lpstr>
      <vt:lpstr>Learning Objectives</vt:lpstr>
      <vt:lpstr>Poll</vt:lpstr>
      <vt:lpstr>What are some tasks that a program can help with…</vt:lpstr>
      <vt:lpstr>Examples of How Programming Can Help?</vt:lpstr>
      <vt:lpstr>How do you know… if a program can help?</vt:lpstr>
      <vt:lpstr>Should you write a program for every task you have?</vt:lpstr>
      <vt:lpstr>When Should I Think Of Writing A Program?</vt:lpstr>
      <vt:lpstr>Does this sound scary or difficult do?</vt:lpstr>
      <vt:lpstr>If You Can Write A… </vt:lpstr>
      <vt:lpstr>So you have decided to write a program…</vt:lpstr>
      <vt:lpstr>Do You Have To Write All Of The Code Yourself?</vt:lpstr>
      <vt:lpstr>Hypothetical Example</vt:lpstr>
      <vt:lpstr>What do you need to know or to do write this program?</vt:lpstr>
      <vt:lpstr>Features of a programming language</vt:lpstr>
      <vt:lpstr>Why Should You Learn To Program?</vt:lpstr>
      <vt:lpstr>Why Learn Python?</vt:lpstr>
      <vt:lpstr>Programming Languages</vt:lpstr>
      <vt:lpstr>Printing “Hello World!”</vt:lpstr>
      <vt:lpstr>A New Way Of Seeing The World</vt:lpstr>
      <vt:lpstr>Why Learn Python?</vt:lpstr>
      <vt:lpstr>Why Learn to Program in Python</vt:lpstr>
      <vt:lpstr>Python Scientific Computing Packages</vt:lpstr>
      <vt:lpstr>How To Write A Program?</vt:lpstr>
      <vt:lpstr>What Are The Parts Of  A Programming Language?</vt:lpstr>
      <vt:lpstr>Features of a programming language</vt:lpstr>
      <vt:lpstr>Input / Output</vt:lpstr>
      <vt:lpstr>Variables Make Use Of Data Types And Structures</vt:lpstr>
      <vt:lpstr>Keywords / Reserved Words</vt:lpstr>
      <vt:lpstr>Data Types</vt:lpstr>
      <vt:lpstr>Data Structures</vt:lpstr>
      <vt:lpstr>Loops</vt:lpstr>
      <vt:lpstr>Conditional Statements</vt:lpstr>
      <vt:lpstr>Operators</vt:lpstr>
      <vt:lpstr>Functions</vt:lpstr>
      <vt:lpstr>Challenges of Programming</vt:lpstr>
      <vt:lpstr>PowerPoint Presentation</vt:lpstr>
      <vt:lpstr>What Should You Do When You Encounter A New Task?</vt:lpstr>
      <vt:lpstr>PowerPoint Presentation</vt:lpstr>
      <vt:lpstr>1. Understand</vt:lpstr>
      <vt:lpstr>2. Plan</vt:lpstr>
      <vt:lpstr>3. Divide</vt:lpstr>
      <vt:lpstr>4. Stuck?</vt:lpstr>
      <vt:lpstr>4. Stuck?</vt:lpstr>
      <vt:lpstr>Debugging</vt:lpstr>
      <vt:lpstr>4. Stuck?</vt:lpstr>
      <vt:lpstr>4. Stuck?</vt:lpstr>
      <vt:lpstr>Practice</vt:lpstr>
      <vt:lpstr>Practice</vt:lpstr>
      <vt:lpstr>How To Write A Program</vt:lpstr>
      <vt:lpstr>Think About The Problem You Want To Solve</vt:lpstr>
      <vt:lpstr>How Do We Convert Pseudocode to an Actual Program?</vt:lpstr>
      <vt:lpstr>Writing Our Program</vt:lpstr>
      <vt:lpstr>Code Is Read More Often  Then It Is Written!</vt:lpstr>
      <vt:lpstr>Where To Find Package or Code?</vt:lpstr>
      <vt:lpstr>Pseudocode Experiment</vt:lpstr>
      <vt:lpstr>PowerPoint Presentation</vt:lpstr>
      <vt:lpstr>Learning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1188</cp:revision>
  <dcterms:created xsi:type="dcterms:W3CDTF">2016-07-20T04:00:03Z</dcterms:created>
  <dcterms:modified xsi:type="dcterms:W3CDTF">2022-05-05T15:23:02Z</dcterms:modified>
</cp:coreProperties>
</file>